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drawings/drawing6.xml" ContentType="application/vnd.openxmlformats-officedocument.drawingml.chartshapes+xml"/>
  <Override PartName="/ppt/drawings/drawing3.xml" ContentType="application/vnd.openxmlformats-officedocument.drawingml.chartshape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entation.xml" ContentType="application/vnd.openxmlformats-officedocument.presentationml.presentation.main+xml"/>
  <Override PartName="/ppt/drawings/drawing7.xml" ContentType="application/vnd.openxmlformats-officedocument.drawingml.chartshapes+xml"/>
  <Override PartName="/ppt/drawings/drawing1.xml" ContentType="application/vnd.openxmlformats-officedocument.drawingml.chartshapes+xml"/>
  <Override PartName="/ppt/drawings/drawing10.xml" ContentType="application/vnd.openxmlformats-officedocument.drawingml.chartshapes+xml"/>
  <Override PartName="/ppt/drawings/drawing2.xml" ContentType="application/vnd.openxmlformats-officedocument.drawingml.chartshapes+xml"/>
  <Override PartName="/ppt/drawings/drawing5.xml" ContentType="application/vnd.openxmlformats-officedocument.drawingml.chartshapes+xml"/>
  <Override PartName="/ppt/drawings/drawing9.xml" ContentType="application/vnd.openxmlformats-officedocument.drawingml.chartshapes+xml"/>
  <Override PartName="/ppt/drawings/drawing4.xml" ContentType="application/vnd.openxmlformats-officedocument.drawingml.chartshapes+xml"/>
  <Override PartName="/ppt/drawings/drawing8.xml" ContentType="application/vnd.openxmlformats-officedocument.drawingml.chartshape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charts/style3.xml" ContentType="application/vnd.ms-office.chartstyle+xml"/>
  <Override PartName="/ppt/charts/colors6.xml" ContentType="application/vnd.ms-office.chartcolorstyl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style6.xml" ContentType="application/vnd.ms-office.chart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6.xml" ContentType="application/vnd.openxmlformats-officedocument.drawingml.chart+xml"/>
  <Override PartName="/ppt/charts/chart8.xml" ContentType="application/vnd.openxmlformats-officedocument.drawingml.chart+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olors5.xml" ContentType="application/vnd.ms-office.chartcolorstyle+xml"/>
  <Override PartName="/ppt/authors.xml" ContentType="application/vnd.ms-powerpoint.authors+xml"/>
  <Override PartName="/ppt/charts/style5.xml" ContentType="application/vnd.ms-office.chartstyle+xml"/>
  <Override PartName="/ppt/charts/chart5.xml" ContentType="application/vnd.openxmlformats-officedocument.drawingml.chart+xml"/>
  <Override PartName="/ppt/charts/colors4.xml" ContentType="application/vnd.ms-office.chartcolorstyle+xml"/>
  <Override PartName="/ppt/charts/style4.xml" ContentType="application/vnd.ms-office.chartstyle+xml"/>
  <Override PartName="/ppt/charts/chart4.xml" ContentType="application/vnd.openxmlformats-officedocument.drawingml.chart+xml"/>
  <Override PartName="/ppt/charts/colors3.xml" ContentType="application/vnd.ms-office.chartcolorstyle+xml"/>
  <Override PartName="/ppt/charts/chart3.xml" ContentType="application/vnd.openxmlformats-officedocument.drawingml.chart+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charts/colors7.xml" ContentType="application/vnd.ms-office.chartcolorstyle+xml"/>
  <Override PartName="/ppt/charts/style8.xml" ContentType="application/vnd.ms-office.chartstyle+xml"/>
  <Override PartName="/ppt/charts/colors8.xml" ContentType="application/vnd.ms-office.chartcolorstyle+xml"/>
  <Override PartName="/ppt/charts/chart7.xml" ContentType="application/vnd.openxmlformats-officedocument.drawingml.chart+xml"/>
  <Override PartName="/ppt/charts/style7.xml" ContentType="application/vnd.ms-office.chartstyl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6.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6"/>
  </p:sldMasterIdLst>
  <p:notesMasterIdLst>
    <p:notesMasterId r:id="rId27"/>
  </p:notesMasterIdLst>
  <p:handoutMasterIdLst>
    <p:handoutMasterId r:id="rId28"/>
  </p:handoutMasterIdLst>
  <p:sldIdLst>
    <p:sldId id="344" r:id="rId7"/>
    <p:sldId id="400" r:id="rId8"/>
    <p:sldId id="368" r:id="rId9"/>
    <p:sldId id="404" r:id="rId10"/>
    <p:sldId id="392" r:id="rId11"/>
    <p:sldId id="407" r:id="rId12"/>
    <p:sldId id="399" r:id="rId13"/>
    <p:sldId id="406" r:id="rId14"/>
    <p:sldId id="377" r:id="rId15"/>
    <p:sldId id="379" r:id="rId16"/>
    <p:sldId id="380" r:id="rId17"/>
    <p:sldId id="394" r:id="rId18"/>
    <p:sldId id="340" r:id="rId19"/>
    <p:sldId id="374" r:id="rId20"/>
    <p:sldId id="396" r:id="rId21"/>
    <p:sldId id="395" r:id="rId22"/>
    <p:sldId id="362" r:id="rId23"/>
    <p:sldId id="408" r:id="rId24"/>
    <p:sldId id="376" r:id="rId25"/>
    <p:sldId id="341" r:id="rId26"/>
  </p:sldIdLst>
  <p:sldSz cx="12192000" cy="6858000"/>
  <p:notesSz cx="6805613" cy="99441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ECD Economic Survey of Austria 2026" id="{0E78626A-6763-4684-AC4C-4ADA5B5EADCA}">
          <p14:sldIdLst>
            <p14:sldId id="344"/>
          </p14:sldIdLst>
        </p14:section>
        <p14:section name="Macroeconomic developments and outlook" id="{AD6B39C8-3461-45EA-AB9A-F65801CBE5BF}">
          <p14:sldIdLst>
            <p14:sldId id="400"/>
            <p14:sldId id="368"/>
            <p14:sldId id="404"/>
          </p14:sldIdLst>
        </p14:section>
        <p14:section name="Addressing fiscal challenges" id="{F947C313-9412-45FB-A3BA-A7409DB41343}">
          <p14:sldIdLst>
            <p14:sldId id="392"/>
            <p14:sldId id="407"/>
            <p14:sldId id="399"/>
            <p14:sldId id="406"/>
          </p14:sldIdLst>
        </p14:section>
        <p14:section name="Strenghtening competitiveness" id="{BCB03DA0-E649-44CE-B98C-0D47D7CAC139}">
          <p14:sldIdLst>
            <p14:sldId id="377"/>
            <p14:sldId id="379"/>
            <p14:sldId id="380"/>
            <p14:sldId id="394"/>
          </p14:sldIdLst>
        </p14:section>
        <p14:section name="Promoting higher workforce participation" id="{8B6DA38C-473E-490F-8833-F055E6CDC047}">
          <p14:sldIdLst>
            <p14:sldId id="340"/>
            <p14:sldId id="374"/>
            <p14:sldId id="396"/>
            <p14:sldId id="395"/>
          </p14:sldIdLst>
        </p14:section>
        <p14:section name="Enhancing resilience to climate change" id="{D238DF17-3984-4978-A6C0-5D0CE0C16539}">
          <p14:sldIdLst>
            <p14:sldId id="362"/>
            <p14:sldId id="408"/>
            <p14:sldId id="376"/>
            <p14:sldId id="341"/>
          </p14:sldIdLst>
        </p14:section>
      </p14:sectionLst>
    </p:ex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7E5422-93BF-6DA3-602B-615D1EC8C413}" name="GLOCKER Daniela, ECO/CS4" initials="GDE" userId="S::Daniela.GLOCKER@oecd.org::deb87d9a-422f-49dc-8232-2a99755ea73f" providerId="AD"/>
  <p188:author id="{C110A030-7B32-13C4-D12A-30DFCCC1E166}" name="SCHMIDT Katja, ECO/CS5" initials="KS" userId="S::Katja.SCHMIDT@oecd.org::1890bac8-4864-4720-9674-044906e5192d" providerId="AD"/>
  <p188:author id="{25F3F93E-F679-FED9-F396-7CBD33429F72}" name="GARDA Paula, ECO/CS4" initials="GPE" userId="S::Paula.GARDA@oecd.org::27966e83-219d-431e-83c9-f4bc90b5a9b7" providerId="AD"/>
  <p188:author id="{26986545-F3D9-846F-5CC8-1496DA1528A7}" name="SYMES Abby, SGE" initials="SAS" userId="S::Abby.SYMES@oecd.org::39a2d4d3-b14b-42a7-a67d-2a76356cad8a" providerId="AD"/>
  <p188:author id="{E5311547-048F-36D5-CAC5-7AAB66CB3DDB}" name="GONNE Nicolas, ECO/CS4" initials="GNE" userId="S::Nicolas.GONNE@oecd.org::60dfdf6e-3ae9-4fc2-b38e-8764137aa701" providerId="AD"/>
  <p188:author id="{04053748-C3F5-3679-02FF-C911FEF8F2D4}" name="DENK Oliver, SGE" initials="DOS" userId="S::Oliver.DENK@oecd.org::b821a10d-bb43-4d18-867f-a1eb109394e2" providerId="AD"/>
  <p188:author id="{D897574B-6D22-7C2D-6A9F-3A2BCD18143F}" name="LEGENDRE Anne, ECO/CS4" initials="LAE" userId="S::Anne.LEGENDRE@oecd.org::54c37a8e-76d5-4e1f-b691-e43e0f6ea64e" providerId="AD"/>
  <p188:author id="{F58F7E4F-B7C2-17B3-862D-0C341969AE33}" name="MANCINI James, SGE" initials="JM" userId="S::James.MANCINI@oecd.org::d0f9026e-e15c-4ec7-b93f-7d6facc9cae4" providerId="AD"/>
  <p188:author id="{62C71560-A349-87A4-71B5-8F5369C0FCCF}" name="RODRIGUEZ-VARGAS Adolfo, ECO/CS4" initials="RVAE" userId="S::Adolfo.RODRIGUEZ-VARGAS@oecd.org::bd9e3e89-6c36-46e3-9639-dd690d5943f9" providerId="AD"/>
  <p188:author id="{472D9D61-15B8-5C72-290D-8D2A9E2B0A40}" name="CALDERA SANCHEZ Aida, ECO/CS4" initials="CSAE" userId="S::Aida.CALDERASANCHEZ@oecd.org::36ec5dc1-78b5-47c5-adb4-bc6ad7106d6f" providerId="AD"/>
  <p188:author id="{E8AF5E96-A5E9-1AC6-80FD-B96EF46661FD}" name="THIRION Gilles, ECO/CS5" initials="GT" userId="S::Gilles.THIRION@oecd.org::c095a930-bfa4-41aa-939f-fd7ee17f28eb" providerId="AD"/>
  <p188:author id="{E66A249E-319F-1FCD-D6E0-99B16C2D51F4}" name="KOELLE Michael, ECO/CS4" initials="KME" userId="S::Michael.KOELLE@oecd.org::6e78eb02-3c24-40fc-8dd7-7a25038e1b38" providerId="AD"/>
  <p188:author id="{27A6D99F-4875-37D3-96F3-03AD9EF87646}" name="RAMIREZ BULOS Claudia, ECO/CS4" initials="RBCE" userId="S::Claudia.RAMIREZBULOS@oecd.org::f972b0f5-c3e7-497d-943e-ec41aec73864" providerId="AD"/>
  <p188:author id="{8266BEC4-C082-0F25-3E89-EBE665D4BC18}" name="PLUYAUD Bertrand, ECO/CS6" initials="PBE" userId="S::Bertrand.PLUYAUD@oecd.org::883db3ac-908d-44a6-bb05-376d6749be9f" providerId="AD"/>
  <p188:author id="{C012CDCF-E590-B557-0660-5FEE868C3A38}" name="CASSIMON Steven, SDD/TPS" initials="CSS" userId="S::Steven.CASSIMON@oecd.org::37559384-6014-43df-b155-f1c4e862dcaa" providerId="AD"/>
  <p188:author id="{CDCCCFD8-4368-06A3-2E49-FBF85EC7ECBC}" name="GUERARD Béatrice, ECO/CS5" initials="BG" userId="S::Beatrice.GUERARD@oecd.org::38cbe87a-6957-4e3e-92e1-730224f5d2cb" providerId="AD"/>
  <p188:author id="{DBD947D9-1780-E2A0-AE4F-FDE5B39F60B7}" name="ROMANO Simone, SGE" initials="RSS" userId="S::Simone.ROMANO@oecd.org::177fa554-5a7f-48a5-8790-6a7a013563b6" providerId="AD"/>
  <p188:author id="{E8D8EBFD-562E-F437-C7D1-9FAA6252545D}" name="ABENDSCHEIN Michael, SGE" initials="MA" userId="S::Michael.ABENDSCHEIN@oecd.org::85f5dea2-6b73-4e9a-a584-1451a1c64a8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ARELIUSSEN Jon, ECO/CS5" initials="PJE" lastIdx="14" clrIdx="0">
    <p:extLst>
      <p:ext uri="{19B8F6BF-5375-455C-9EA6-DF929625EA0E}">
        <p15:presenceInfo xmlns:p15="http://schemas.microsoft.com/office/powerpoint/2012/main" userId="S-1-5-21-2146598497-832928401-1254845835-50834" providerId="AD"/>
      </p:ext>
    </p:extLst>
  </p:cmAuthor>
  <p:cmAuthor id="2" name="GLOCKER Daniela, ECO/CS5" initials="GDE" lastIdx="15" clrIdx="1">
    <p:extLst>
      <p:ext uri="{19B8F6BF-5375-455C-9EA6-DF929625EA0E}">
        <p15:presenceInfo xmlns:p15="http://schemas.microsoft.com/office/powerpoint/2012/main" userId="S-1-5-21-2146598497-832928401-1254845835-60160" providerId="AD"/>
      </p:ext>
    </p:extLst>
  </p:cmAuthor>
  <p:cmAuthor id="3" name="CASSIMON Steven, ECO/CS4" initials="CSE" lastIdx="1" clrIdx="2">
    <p:extLst>
      <p:ext uri="{19B8F6BF-5375-455C-9EA6-DF929625EA0E}">
        <p15:presenceInfo xmlns:p15="http://schemas.microsoft.com/office/powerpoint/2012/main" userId="S-1-5-21-2146598497-832928401-1254845835-259436" providerId="AD"/>
      </p:ext>
    </p:extLst>
  </p:cmAuthor>
  <p:cmAuthor id="4" name="JOUMARD Isabelle, ECO/CS5" initials="JIE" lastIdx="16" clrIdx="3">
    <p:extLst>
      <p:ext uri="{19B8F6BF-5375-455C-9EA6-DF929625EA0E}">
        <p15:presenceInfo xmlns:p15="http://schemas.microsoft.com/office/powerpoint/2012/main" userId="S-1-5-21-2146598497-832928401-1254845835-34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46A"/>
    <a:srgbClr val="8792A1"/>
    <a:srgbClr val="8F2866"/>
    <a:srgbClr val="119F7A"/>
    <a:srgbClr val="0B6950"/>
    <a:srgbClr val="12A67F"/>
    <a:srgbClr val="073F30"/>
    <a:srgbClr val="0C6A51"/>
    <a:srgbClr val="14AB85"/>
    <a:srgbClr val="296F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guide orient="horz" pos="2183"/>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openxmlformats.org/officeDocument/2006/relationships/customXml" Target="../customXml/item6.xml"/><Relationship Id="rId8"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main.oecd.org\ASgenECO\ROMANIA_ECONOMIC_SURVEY\Figures\ROU26_PPT.xlsm"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main.oecd.org\ASgenECO\ROMANIA_ECONOMIC_SURVEY\Figures\ROU26_PPT.xlsm"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7.xml"/></Relationships>
</file>

<file path=ppt/charts/_rels/chart11.xml.rels><?xml version="1.0" encoding="UTF-8" standalone="yes"?>
<Relationships xmlns="http://schemas.openxmlformats.org/package/2006/relationships"><Relationship Id="rId3" Type="http://schemas.openxmlformats.org/officeDocument/2006/relationships/oleObject" Target="file:///\\main.oecd.org\ASgenECO\ROMANIA_ECONOMIC_SURVEY\Figures\ROU26_PPT.xlsm" TargetMode="Externa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8.xml"/></Relationships>
</file>

<file path=ppt/charts/_rels/chart12.xml.rels><?xml version="1.0" encoding="UTF-8" standalone="yes"?>
<Relationships xmlns="http://schemas.openxmlformats.org/package/2006/relationships"><Relationship Id="rId3" Type="http://schemas.openxmlformats.org/officeDocument/2006/relationships/oleObject" Target="file:///\\main.oecd.org\ASgenECO\ROMANIA_ECONOMIC_SURVEY\Figures\ROU26_PPT.xlsm" TargetMode="Externa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9.xml"/></Relationships>
</file>

<file path=ppt/charts/_rels/chart13.xml.rels><?xml version="1.0" encoding="UTF-8" standalone="yes"?>
<Relationships xmlns="http://schemas.openxmlformats.org/package/2006/relationships"><Relationship Id="rId3" Type="http://schemas.openxmlformats.org/officeDocument/2006/relationships/oleObject" Target="file:///\\main.oecd.org\ASgenECO\ROMANIA_ECONOMIC_SURVEY\Figures\ROU26_PPT.xlsm" TargetMode="Externa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10.xml"/></Relationships>
</file>

<file path=ppt/charts/_rels/chart2.xml.rels><?xml version="1.0" encoding="UTF-8" standalone="yes"?>
<Relationships xmlns="http://schemas.openxmlformats.org/package/2006/relationships"><Relationship Id="rId3" Type="http://schemas.openxmlformats.org/officeDocument/2006/relationships/oleObject" Target="file:///\\main.oecd.org\ASgenECO\ROMANIA_ECONOMIC_SURVEY\Figures\ROU26_PPT.xlsm"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main.oecd.org\ASgenECO\ROMANIA_ECONOMIC_SURVEY\Figures\ROU26_PPT.xlsm"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main.oecd.org\ASgenECO\ROMANIA_ECONOMIC_SURVEY\Figures\ROU26_PPT.xlsm"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oleObject" Target="file:///\\main.oecd.org\ASgenECO\ROMANIA_ECONOMIC_SURVEY\Figures\ROU26_PPT.xlsm"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oleObject" Target="file:///\\main.oecd.org\ASgenECO\ROMANIA_ECONOMIC_SURVEY\Figures\ROU26_PPT.xlsm"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3.xml"/></Relationships>
</file>

<file path=ppt/charts/_rels/chart7.xml.rels><?xml version="1.0" encoding="UTF-8" standalone="yes"?>
<Relationships xmlns="http://schemas.openxmlformats.org/package/2006/relationships"><Relationship Id="rId3" Type="http://schemas.openxmlformats.org/officeDocument/2006/relationships/oleObject" Target="file:///\\main.oecd.org\ASgenECO\ROMANIA_ECONOMIC_SURVEY\Figures\ROU26_PPT.xlsm"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4.xml"/></Relationships>
</file>

<file path=ppt/charts/_rels/chart8.xml.rels><?xml version="1.0" encoding="UTF-8" standalone="yes"?>
<Relationships xmlns="http://schemas.openxmlformats.org/package/2006/relationships"><Relationship Id="rId3" Type="http://schemas.openxmlformats.org/officeDocument/2006/relationships/oleObject" Target="file:///\\main.oecd.org\ASgenECO\ROMANIA_ECONOMIC_SURVEY\Figures\ROU26_PPT.xlsm"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5.xml"/></Relationships>
</file>

<file path=ppt/charts/_rels/chart9.xml.rels><?xml version="1.0" encoding="UTF-8" standalone="yes"?>
<Relationships xmlns="http://schemas.openxmlformats.org/package/2006/relationships"><Relationship Id="rId3" Type="http://schemas.openxmlformats.org/officeDocument/2006/relationships/oleObject" Target="file:///\\main.oecd.org\ASgenECO\ROMANIA_ECONOMIC_SURVEY\Figures\ROU26_PPT.xlsm"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114376119613739E-2"/>
          <c:y val="0.11745987232943432"/>
          <c:w val="0.95672712025529627"/>
          <c:h val="0.795502256989287"/>
        </c:manualLayout>
      </c:layout>
      <c:lineChart>
        <c:grouping val="standard"/>
        <c:varyColors val="0"/>
        <c:ser>
          <c:idx val="0"/>
          <c:order val="0"/>
          <c:tx>
            <c:strRef>
              <c:f>GDPCAP!$P$6</c:f>
              <c:strCache>
                <c:ptCount val="1"/>
                <c:pt idx="0">
                  <c:v>Romania</c:v>
                </c:pt>
              </c:strCache>
            </c:strRef>
          </c:tx>
          <c:spPr>
            <a:ln w="50800" cap="rnd">
              <a:solidFill>
                <a:srgbClr val="8F2866"/>
              </a:solidFill>
              <a:prstDash val="solid"/>
              <a:round/>
            </a:ln>
            <a:effectLst/>
          </c:spPr>
          <c:marker>
            <c:symbol val="none"/>
          </c:marker>
          <c:cat>
            <c:numRef>
              <c:f>GDPCAP!$O$7:$O$27</c:f>
              <c:numCache>
                <c:formatCode>yyyy</c:formatCode>
                <c:ptCount val="21"/>
                <c:pt idx="0">
                  <c:v>38353</c:v>
                </c:pt>
                <c:pt idx="1">
                  <c:v>38718</c:v>
                </c:pt>
                <c:pt idx="2">
                  <c:v>39083</c:v>
                </c:pt>
                <c:pt idx="3">
                  <c:v>39448</c:v>
                </c:pt>
                <c:pt idx="4">
                  <c:v>39814</c:v>
                </c:pt>
                <c:pt idx="5">
                  <c:v>40179</c:v>
                </c:pt>
                <c:pt idx="6">
                  <c:v>40544</c:v>
                </c:pt>
                <c:pt idx="7">
                  <c:v>40909</c:v>
                </c:pt>
                <c:pt idx="8">
                  <c:v>41275</c:v>
                </c:pt>
                <c:pt idx="9">
                  <c:v>41640</c:v>
                </c:pt>
                <c:pt idx="10">
                  <c:v>42005</c:v>
                </c:pt>
                <c:pt idx="11">
                  <c:v>42370</c:v>
                </c:pt>
                <c:pt idx="12">
                  <c:v>42736</c:v>
                </c:pt>
                <c:pt idx="13">
                  <c:v>43101</c:v>
                </c:pt>
                <c:pt idx="14">
                  <c:v>43466</c:v>
                </c:pt>
                <c:pt idx="15">
                  <c:v>43831</c:v>
                </c:pt>
                <c:pt idx="16">
                  <c:v>44197</c:v>
                </c:pt>
                <c:pt idx="17">
                  <c:v>44562</c:v>
                </c:pt>
                <c:pt idx="18">
                  <c:v>44927</c:v>
                </c:pt>
                <c:pt idx="19">
                  <c:v>45292</c:v>
                </c:pt>
                <c:pt idx="20">
                  <c:v>45658</c:v>
                </c:pt>
              </c:numCache>
            </c:numRef>
          </c:cat>
          <c:val>
            <c:numRef>
              <c:f>GDPCAP!$P$7:$P$27</c:f>
              <c:numCache>
                <c:formatCode>General</c:formatCode>
                <c:ptCount val="21"/>
                <c:pt idx="0">
                  <c:v>18780.233585999998</c:v>
                </c:pt>
                <c:pt idx="1">
                  <c:v>20408.602036</c:v>
                </c:pt>
                <c:pt idx="2">
                  <c:v>22210.602208</c:v>
                </c:pt>
                <c:pt idx="3">
                  <c:v>24685.827956000001</c:v>
                </c:pt>
                <c:pt idx="4">
                  <c:v>23519.126075</c:v>
                </c:pt>
                <c:pt idx="5">
                  <c:v>22735.182195000001</c:v>
                </c:pt>
                <c:pt idx="6">
                  <c:v>23874.164279000001</c:v>
                </c:pt>
                <c:pt idx="7">
                  <c:v>24434.730932999999</c:v>
                </c:pt>
                <c:pt idx="8">
                  <c:v>24590.480242000001</c:v>
                </c:pt>
                <c:pt idx="9">
                  <c:v>25695.486863999999</c:v>
                </c:pt>
                <c:pt idx="10">
                  <c:v>26632.669822</c:v>
                </c:pt>
                <c:pt idx="11">
                  <c:v>27555.367444</c:v>
                </c:pt>
                <c:pt idx="12">
                  <c:v>29986.351278999999</c:v>
                </c:pt>
                <c:pt idx="13">
                  <c:v>31780.923594</c:v>
                </c:pt>
                <c:pt idx="14">
                  <c:v>33192.194001000003</c:v>
                </c:pt>
                <c:pt idx="15">
                  <c:v>32160.690865</c:v>
                </c:pt>
                <c:pt idx="16">
                  <c:v>34233.768076</c:v>
                </c:pt>
                <c:pt idx="17">
                  <c:v>35830.385136999997</c:v>
                </c:pt>
                <c:pt idx="18">
                  <c:v>36616.529955999998</c:v>
                </c:pt>
                <c:pt idx="19">
                  <c:v>36969.894508999998</c:v>
                </c:pt>
                <c:pt idx="20">
                  <c:v>37240.800000000003</c:v>
                </c:pt>
              </c:numCache>
            </c:numRef>
          </c:val>
          <c:smooth val="0"/>
          <c:extLst>
            <c:ext xmlns:c16="http://schemas.microsoft.com/office/drawing/2014/chart" uri="{C3380CC4-5D6E-409C-BE32-E72D297353CC}">
              <c16:uniqueId val="{00000000-757B-4A29-AEDD-B9BB4E0B2311}"/>
            </c:ext>
          </c:extLst>
        </c:ser>
        <c:ser>
          <c:idx val="1"/>
          <c:order val="1"/>
          <c:tx>
            <c:strRef>
              <c:f>GDPCAP!$Q$6</c:f>
              <c:strCache>
                <c:ptCount val="1"/>
                <c:pt idx="0">
                  <c:v>OECD Central and Eastern Europe</c:v>
                </c:pt>
              </c:strCache>
            </c:strRef>
          </c:tx>
          <c:spPr>
            <a:ln w="50800" cap="rnd">
              <a:solidFill>
                <a:srgbClr val="DE6100"/>
              </a:solidFill>
              <a:prstDash val="dash"/>
              <a:round/>
            </a:ln>
            <a:effectLst/>
          </c:spPr>
          <c:marker>
            <c:symbol val="none"/>
          </c:marker>
          <c:cat>
            <c:numRef>
              <c:f>GDPCAP!$O$7:$O$27</c:f>
              <c:numCache>
                <c:formatCode>yyyy</c:formatCode>
                <c:ptCount val="21"/>
                <c:pt idx="0">
                  <c:v>38353</c:v>
                </c:pt>
                <c:pt idx="1">
                  <c:v>38718</c:v>
                </c:pt>
                <c:pt idx="2">
                  <c:v>39083</c:v>
                </c:pt>
                <c:pt idx="3">
                  <c:v>39448</c:v>
                </c:pt>
                <c:pt idx="4">
                  <c:v>39814</c:v>
                </c:pt>
                <c:pt idx="5">
                  <c:v>40179</c:v>
                </c:pt>
                <c:pt idx="6">
                  <c:v>40544</c:v>
                </c:pt>
                <c:pt idx="7">
                  <c:v>40909</c:v>
                </c:pt>
                <c:pt idx="8">
                  <c:v>41275</c:v>
                </c:pt>
                <c:pt idx="9">
                  <c:v>41640</c:v>
                </c:pt>
                <c:pt idx="10">
                  <c:v>42005</c:v>
                </c:pt>
                <c:pt idx="11">
                  <c:v>42370</c:v>
                </c:pt>
                <c:pt idx="12">
                  <c:v>42736</c:v>
                </c:pt>
                <c:pt idx="13">
                  <c:v>43101</c:v>
                </c:pt>
                <c:pt idx="14">
                  <c:v>43466</c:v>
                </c:pt>
                <c:pt idx="15">
                  <c:v>43831</c:v>
                </c:pt>
                <c:pt idx="16">
                  <c:v>44197</c:v>
                </c:pt>
                <c:pt idx="17">
                  <c:v>44562</c:v>
                </c:pt>
                <c:pt idx="18">
                  <c:v>44927</c:v>
                </c:pt>
                <c:pt idx="19">
                  <c:v>45292</c:v>
                </c:pt>
                <c:pt idx="20">
                  <c:v>45658</c:v>
                </c:pt>
              </c:numCache>
            </c:numRef>
          </c:cat>
          <c:val>
            <c:numRef>
              <c:f>GDPCAP!$Q$7:$Q$27</c:f>
              <c:numCache>
                <c:formatCode>General</c:formatCode>
                <c:ptCount val="21"/>
                <c:pt idx="0">
                  <c:v>28266.208386800001</c:v>
                </c:pt>
                <c:pt idx="1">
                  <c:v>29986.687442399998</c:v>
                </c:pt>
                <c:pt idx="2">
                  <c:v>31699.686106799996</c:v>
                </c:pt>
                <c:pt idx="3">
                  <c:v>32635.018516600005</c:v>
                </c:pt>
                <c:pt idx="4">
                  <c:v>30935.084052400001</c:v>
                </c:pt>
                <c:pt idx="5">
                  <c:v>31780.169837200003</c:v>
                </c:pt>
                <c:pt idx="6">
                  <c:v>32548.498275000002</c:v>
                </c:pt>
                <c:pt idx="7">
                  <c:v>32371.832662400004</c:v>
                </c:pt>
                <c:pt idx="8">
                  <c:v>32516.288084799995</c:v>
                </c:pt>
                <c:pt idx="9">
                  <c:v>33538.873690399996</c:v>
                </c:pt>
                <c:pt idx="10">
                  <c:v>34929.914637000002</c:v>
                </c:pt>
                <c:pt idx="11">
                  <c:v>35852.009222199995</c:v>
                </c:pt>
                <c:pt idx="12">
                  <c:v>37486.557235800006</c:v>
                </c:pt>
                <c:pt idx="13">
                  <c:v>39142.354421399999</c:v>
                </c:pt>
                <c:pt idx="14">
                  <c:v>40534.859832200003</c:v>
                </c:pt>
                <c:pt idx="15">
                  <c:v>39154.769246600001</c:v>
                </c:pt>
                <c:pt idx="16">
                  <c:v>41738.342195999998</c:v>
                </c:pt>
                <c:pt idx="17">
                  <c:v>42607.474170400004</c:v>
                </c:pt>
                <c:pt idx="18">
                  <c:v>42835.318436999994</c:v>
                </c:pt>
                <c:pt idx="19">
                  <c:v>43566.165722599995</c:v>
                </c:pt>
              </c:numCache>
            </c:numRef>
          </c:val>
          <c:smooth val="0"/>
          <c:extLst>
            <c:ext xmlns:c16="http://schemas.microsoft.com/office/drawing/2014/chart" uri="{C3380CC4-5D6E-409C-BE32-E72D297353CC}">
              <c16:uniqueId val="{00000001-757B-4A29-AEDD-B9BB4E0B2311}"/>
            </c:ext>
          </c:extLst>
        </c:ser>
        <c:ser>
          <c:idx val="2"/>
          <c:order val="2"/>
          <c:tx>
            <c:strRef>
              <c:f>GDPCAP!$R$6</c:f>
              <c:strCache>
                <c:ptCount val="1"/>
                <c:pt idx="0">
                  <c:v>OECD</c:v>
                </c:pt>
              </c:strCache>
            </c:strRef>
          </c:tx>
          <c:spPr>
            <a:ln w="50800" cap="rnd">
              <a:solidFill>
                <a:srgbClr val="1AAE89"/>
              </a:solidFill>
              <a:prstDash val="solid"/>
              <a:round/>
            </a:ln>
            <a:effectLst/>
          </c:spPr>
          <c:marker>
            <c:symbol val="none"/>
          </c:marker>
          <c:cat>
            <c:numRef>
              <c:f>GDPCAP!$O$7:$O$27</c:f>
              <c:numCache>
                <c:formatCode>yyyy</c:formatCode>
                <c:ptCount val="21"/>
                <c:pt idx="0">
                  <c:v>38353</c:v>
                </c:pt>
                <c:pt idx="1">
                  <c:v>38718</c:v>
                </c:pt>
                <c:pt idx="2">
                  <c:v>39083</c:v>
                </c:pt>
                <c:pt idx="3">
                  <c:v>39448</c:v>
                </c:pt>
                <c:pt idx="4">
                  <c:v>39814</c:v>
                </c:pt>
                <c:pt idx="5">
                  <c:v>40179</c:v>
                </c:pt>
                <c:pt idx="6">
                  <c:v>40544</c:v>
                </c:pt>
                <c:pt idx="7">
                  <c:v>40909</c:v>
                </c:pt>
                <c:pt idx="8">
                  <c:v>41275</c:v>
                </c:pt>
                <c:pt idx="9">
                  <c:v>41640</c:v>
                </c:pt>
                <c:pt idx="10">
                  <c:v>42005</c:v>
                </c:pt>
                <c:pt idx="11">
                  <c:v>42370</c:v>
                </c:pt>
                <c:pt idx="12">
                  <c:v>42736</c:v>
                </c:pt>
                <c:pt idx="13">
                  <c:v>43101</c:v>
                </c:pt>
                <c:pt idx="14">
                  <c:v>43466</c:v>
                </c:pt>
                <c:pt idx="15">
                  <c:v>43831</c:v>
                </c:pt>
                <c:pt idx="16">
                  <c:v>44197</c:v>
                </c:pt>
                <c:pt idx="17">
                  <c:v>44562</c:v>
                </c:pt>
                <c:pt idx="18">
                  <c:v>44927</c:v>
                </c:pt>
                <c:pt idx="19">
                  <c:v>45292</c:v>
                </c:pt>
                <c:pt idx="20">
                  <c:v>45658</c:v>
                </c:pt>
              </c:numCache>
            </c:numRef>
          </c:cat>
          <c:val>
            <c:numRef>
              <c:f>GDPCAP!$R$7:$R$27</c:f>
              <c:numCache>
                <c:formatCode>General</c:formatCode>
                <c:ptCount val="21"/>
                <c:pt idx="0">
                  <c:v>41974.487531999999</c:v>
                </c:pt>
                <c:pt idx="1">
                  <c:v>43008.034920999999</c:v>
                </c:pt>
                <c:pt idx="2">
                  <c:v>43843.541677000001</c:v>
                </c:pt>
                <c:pt idx="3">
                  <c:v>43693.130080000003</c:v>
                </c:pt>
                <c:pt idx="4">
                  <c:v>41900.662864999998</c:v>
                </c:pt>
                <c:pt idx="5">
                  <c:v>42915.209067000003</c:v>
                </c:pt>
                <c:pt idx="6">
                  <c:v>43547.539997</c:v>
                </c:pt>
                <c:pt idx="7">
                  <c:v>43884.559953000004</c:v>
                </c:pt>
                <c:pt idx="8">
                  <c:v>44364.724411000003</c:v>
                </c:pt>
                <c:pt idx="9">
                  <c:v>45031.642114000002</c:v>
                </c:pt>
                <c:pt idx="10">
                  <c:v>45878.662431999997</c:v>
                </c:pt>
                <c:pt idx="11">
                  <c:v>46428.232302999997</c:v>
                </c:pt>
                <c:pt idx="12">
                  <c:v>47414.186384000001</c:v>
                </c:pt>
                <c:pt idx="13">
                  <c:v>48242.497100000001</c:v>
                </c:pt>
                <c:pt idx="14">
                  <c:v>48784.416774999998</c:v>
                </c:pt>
                <c:pt idx="15">
                  <c:v>46666.574961999999</c:v>
                </c:pt>
                <c:pt idx="16">
                  <c:v>49437.399095000001</c:v>
                </c:pt>
                <c:pt idx="17">
                  <c:v>50725.88119</c:v>
                </c:pt>
                <c:pt idx="18">
                  <c:v>51289.970757000003</c:v>
                </c:pt>
                <c:pt idx="19">
                  <c:v>51918.306586999999</c:v>
                </c:pt>
              </c:numCache>
            </c:numRef>
          </c:val>
          <c:smooth val="0"/>
          <c:extLst>
            <c:ext xmlns:c16="http://schemas.microsoft.com/office/drawing/2014/chart" uri="{C3380CC4-5D6E-409C-BE32-E72D297353CC}">
              <c16:uniqueId val="{00000002-757B-4A29-AEDD-B9BB4E0B2311}"/>
            </c:ext>
          </c:extLst>
        </c:ser>
        <c:dLbls>
          <c:showLegendKey val="0"/>
          <c:showVal val="0"/>
          <c:showCatName val="0"/>
          <c:showSerName val="0"/>
          <c:showPercent val="0"/>
          <c:showBubbleSize val="0"/>
        </c:dLbls>
        <c:smooth val="0"/>
        <c:axId val="2070336560"/>
        <c:axId val="285976095"/>
      </c:lineChart>
      <c:dateAx>
        <c:axId val="2070336560"/>
        <c:scaling>
          <c:orientation val="minMax"/>
        </c:scaling>
        <c:delete val="0"/>
        <c:axPos val="b"/>
        <c:numFmt formatCode="yyyy" sourceLinked="0"/>
        <c:majorTickMark val="in"/>
        <c:minorTickMark val="none"/>
        <c:tickLblPos val="low"/>
        <c:spPr>
          <a:noFill/>
          <a:ln w="9525" cap="flat" cmpd="sng" algn="ctr">
            <a:solidFill>
              <a:srgbClr val="000000"/>
            </a:solidFill>
            <a:prstDash val="solid"/>
            <a:roun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14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285976095"/>
        <c:crosses val="autoZero"/>
        <c:auto val="1"/>
        <c:lblOffset val="0"/>
        <c:baseTimeUnit val="years"/>
      </c:dateAx>
      <c:valAx>
        <c:axId val="285976095"/>
        <c:scaling>
          <c:orientation val="minMax"/>
          <c:min val="15000"/>
        </c:scaling>
        <c:delete val="0"/>
        <c:axPos val="l"/>
        <c:majorGridlines>
          <c:spPr>
            <a:ln w="9525" cap="flat" cmpd="sng" algn="ctr">
              <a:solidFill>
                <a:srgbClr val="C8C8C8"/>
              </a:solidFill>
              <a:prstDash val="solid"/>
              <a:round/>
            </a:ln>
            <a:effectLst/>
          </c:spPr>
        </c:majorGridlines>
        <c:numFmt formatCode="#,##0" sourceLinked="0"/>
        <c:majorTickMark val="none"/>
        <c:minorTickMark val="none"/>
        <c:tickLblPos val="nextTo"/>
        <c:spPr>
          <a:noFill/>
          <a:ln>
            <a:noFill/>
          </a:ln>
          <a:effectLst/>
          <a:extLst>
            <a:ext uri="{91240B29-F687-4F45-9708-019B960494DF}">
              <a14:hiddenLine xmlns:a14="http://schemas.microsoft.com/office/drawing/2010/main">
                <a:noFill/>
              </a14:hiddenLine>
            </a:ext>
          </a:extLst>
        </c:spPr>
        <c:txPr>
          <a:bodyPr rot="-60000000" spcFirstLastPara="1" vertOverflow="ellipsis" vert="horz" wrap="square" anchor="ctr" anchorCtr="1"/>
          <a:lstStyle/>
          <a:p>
            <a:pPr>
              <a:defRPr sz="14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2070336560"/>
        <c:crosses val="autoZero"/>
        <c:crossBetween val="between"/>
      </c:valAx>
      <c:spPr>
        <a:solidFill>
          <a:srgbClr val="FFFFFF"/>
        </a:solidFill>
        <a:ln>
          <a:noFill/>
        </a:ln>
        <a:effectLst/>
        <a:extLst>
          <a:ext uri="{91240B29-F687-4F45-9708-019B960494DF}">
            <a14:hiddenLine xmlns:a14="http://schemas.microsoft.com/office/drawing/2010/main">
              <a:noFill/>
            </a14:hiddenLine>
          </a:ext>
        </a:extLst>
      </c:spPr>
    </c:plotArea>
    <c:legend>
      <c:legendPos val="b"/>
      <c:layout>
        <c:manualLayout>
          <c:xMode val="edge"/>
          <c:yMode val="edge"/>
          <c:x val="2.6705743043220841E-2"/>
          <c:y val="0"/>
          <c:w val="0.95035977896191026"/>
          <c:h val="0.11390052231718897"/>
        </c:manualLayout>
      </c:layout>
      <c:overlay val="1"/>
      <c:spPr>
        <a:noFill/>
        <a:ln>
          <a:noFill/>
        </a:ln>
        <a:effectLst/>
        <a:extLst>
          <a:ext uri="{91240B29-F687-4F45-9708-019B960494DF}">
            <a14:hiddenLine xmlns:a14="http://schemas.microsoft.com/office/drawing/2010/main">
              <a:noFill/>
            </a14:hiddenLine>
          </a:ext>
        </a:extLst>
      </c:spPr>
      <c:txPr>
        <a:bodyPr rot="0" spcFirstLastPara="1" vertOverflow="ellipsis" vert="horz" wrap="square" anchor="ctr" anchorCtr="1"/>
        <a:lstStyle/>
        <a:p>
          <a:pPr>
            <a:defRPr sz="14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legend>
    <c:plotVisOnly val="1"/>
    <c:dispBlanksAs val="gap"/>
    <c:showDLblsOverMax val="1"/>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a:extLst>
      <a:ext uri="{909E8E84-426E-40DD-AFC4-6F175D3DCCD1}">
        <a14:hiddenFill xmlns:a14="http://schemas.microsoft.com/office/drawing/2010/main">
          <a:solidFill>
            <a:sysClr val="window" lastClr="FFFFFF"/>
          </a:solidFill>
        </a14:hiddenFill>
      </a:ex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sz="1400" b="1">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08407341622261E-2"/>
          <c:y val="2.7883884310818254E-2"/>
          <c:w val="0.95485987763962898"/>
          <c:h val="0.81161277302943968"/>
        </c:manualLayout>
      </c:layout>
      <c:barChart>
        <c:barDir val="col"/>
        <c:grouping val="stacked"/>
        <c:varyColors val="0"/>
        <c:ser>
          <c:idx val="0"/>
          <c:order val="0"/>
          <c:spPr>
            <a:solidFill>
              <a:srgbClr val="44546A"/>
            </a:solidFill>
            <a:ln w="6350" cmpd="sng">
              <a:solidFill>
                <a:srgbClr val="000000"/>
              </a:solidFill>
            </a:ln>
            <a:effectLst/>
          </c:spPr>
          <c:invertIfNegative val="0"/>
          <c:dPt>
            <c:idx val="2"/>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1-5570-49A2-AFC7-E98B352BC996}"/>
              </c:ext>
            </c:extLst>
          </c:dPt>
          <c:dPt>
            <c:idx val="5"/>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3-5570-49A2-AFC7-E98B352BC996}"/>
              </c:ext>
            </c:extLst>
          </c:dPt>
          <c:dPt>
            <c:idx val="6"/>
            <c:invertIfNegative val="0"/>
            <c:bubble3D val="0"/>
            <c:spPr>
              <a:solidFill>
                <a:srgbClr val="8F2866"/>
              </a:solidFill>
              <a:ln w="6350" cmpd="sng">
                <a:solidFill>
                  <a:srgbClr val="000000"/>
                </a:solidFill>
              </a:ln>
              <a:effectLst/>
            </c:spPr>
            <c:extLst>
              <c:ext xmlns:c16="http://schemas.microsoft.com/office/drawing/2014/chart" uri="{C3380CC4-5D6E-409C-BE32-E72D297353CC}">
                <c16:uniqueId val="{00000005-5570-49A2-AFC7-E98B352BC996}"/>
              </c:ext>
            </c:extLst>
          </c:dPt>
          <c:dPt>
            <c:idx val="9"/>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7-5570-49A2-AFC7-E98B352BC996}"/>
              </c:ext>
            </c:extLst>
          </c:dPt>
          <c:dPt>
            <c:idx val="11"/>
            <c:invertIfNegative val="0"/>
            <c:bubble3D val="0"/>
            <c:spPr>
              <a:solidFill>
                <a:srgbClr val="1AAE89"/>
              </a:solidFill>
              <a:ln w="6350" cmpd="sng">
                <a:solidFill>
                  <a:srgbClr val="000000"/>
                </a:solidFill>
              </a:ln>
              <a:effectLst/>
            </c:spPr>
            <c:extLst>
              <c:ext xmlns:c16="http://schemas.microsoft.com/office/drawing/2014/chart" uri="{C3380CC4-5D6E-409C-BE32-E72D297353CC}">
                <c16:uniqueId val="{00000009-5570-49A2-AFC7-E98B352BC996}"/>
              </c:ext>
            </c:extLst>
          </c:dPt>
          <c:dPt>
            <c:idx val="12"/>
            <c:invertIfNegative val="0"/>
            <c:bubble3D val="0"/>
            <c:spPr>
              <a:solidFill>
                <a:srgbClr val="8792A1"/>
              </a:solidFill>
              <a:ln w="6350" cmpd="sng">
                <a:solidFill>
                  <a:srgbClr val="000000"/>
                </a:solidFill>
              </a:ln>
              <a:effectLst/>
            </c:spPr>
            <c:extLst>
              <c:ext xmlns:c16="http://schemas.microsoft.com/office/drawing/2014/chart" uri="{C3380CC4-5D6E-409C-BE32-E72D297353CC}">
                <c16:uniqueId val="{0000000B-5570-49A2-AFC7-E98B352BC996}"/>
              </c:ext>
            </c:extLst>
          </c:dPt>
          <c:dPt>
            <c:idx val="14"/>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D-5570-49A2-AFC7-E98B352BC996}"/>
              </c:ext>
            </c:extLst>
          </c:dPt>
          <c:dPt>
            <c:idx val="15"/>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F-5570-49A2-AFC7-E98B352BC996}"/>
              </c:ext>
            </c:extLst>
          </c:dPt>
          <c:dPt>
            <c:idx val="17"/>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11-5570-49A2-AFC7-E98B352BC996}"/>
              </c:ext>
            </c:extLst>
          </c:dPt>
          <c:dPt>
            <c:idx val="20"/>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13-5570-49A2-AFC7-E98B352BC996}"/>
              </c:ext>
            </c:extLst>
          </c:dPt>
          <c:dPt>
            <c:idx val="24"/>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15-5570-49A2-AFC7-E98B352BC996}"/>
              </c:ext>
            </c:extLst>
          </c:dPt>
          <c:dPt>
            <c:idx val="27"/>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17-5570-49A2-AFC7-E98B352BC996}"/>
              </c:ext>
            </c:extLst>
          </c:dPt>
          <c:cat>
            <c:strRef>
              <c:f>ERF!$AG$8:$AG$49</c:f>
              <c:strCache>
                <c:ptCount val="42"/>
                <c:pt idx="0">
                  <c:v>TUR</c:v>
                </c:pt>
                <c:pt idx="1">
                  <c:v>CRI</c:v>
                </c:pt>
                <c:pt idx="2">
                  <c:v>MEX</c:v>
                </c:pt>
                <c:pt idx="3">
                  <c:v>COL</c:v>
                </c:pt>
                <c:pt idx="4">
                  <c:v>ITA</c:v>
                </c:pt>
                <c:pt idx="5">
                  <c:v>GRC</c:v>
                </c:pt>
                <c:pt idx="6">
                  <c:v>ROU</c:v>
                </c:pt>
                <c:pt idx="7">
                  <c:v>CHL</c:v>
                </c:pt>
                <c:pt idx="8">
                  <c:v>ESP</c:v>
                </c:pt>
                <c:pt idx="9">
                  <c:v>KOR</c:v>
                </c:pt>
                <c:pt idx="10">
                  <c:v>BEL</c:v>
                </c:pt>
                <c:pt idx="11">
                  <c:v>OECD</c:v>
                </c:pt>
                <c:pt idx="12">
                  <c:v>EU</c:v>
                </c:pt>
                <c:pt idx="13">
                  <c:v>FRA</c:v>
                </c:pt>
                <c:pt idx="14">
                  <c:v>LUX</c:v>
                </c:pt>
                <c:pt idx="15">
                  <c:v>POL</c:v>
                </c:pt>
                <c:pt idx="16">
                  <c:v>USA</c:v>
                </c:pt>
                <c:pt idx="17">
                  <c:v>BGR</c:v>
                </c:pt>
                <c:pt idx="18">
                  <c:v>ISR</c:v>
                </c:pt>
                <c:pt idx="19">
                  <c:v>SVK</c:v>
                </c:pt>
                <c:pt idx="20">
                  <c:v>CZE</c:v>
                </c:pt>
                <c:pt idx="21">
                  <c:v>SVN</c:v>
                </c:pt>
                <c:pt idx="22">
                  <c:v>LVA</c:v>
                </c:pt>
                <c:pt idx="23">
                  <c:v>PRT</c:v>
                </c:pt>
                <c:pt idx="24">
                  <c:v>AUT</c:v>
                </c:pt>
                <c:pt idx="25">
                  <c:v>IRL</c:v>
                </c:pt>
                <c:pt idx="26">
                  <c:v>HUN</c:v>
                </c:pt>
                <c:pt idx="27">
                  <c:v>GBR</c:v>
                </c:pt>
                <c:pt idx="28">
                  <c:v>CAN</c:v>
                </c:pt>
                <c:pt idx="29">
                  <c:v>FIN</c:v>
                </c:pt>
                <c:pt idx="30">
                  <c:v>LTU</c:v>
                </c:pt>
                <c:pt idx="31">
                  <c:v>AUS</c:v>
                </c:pt>
                <c:pt idx="32">
                  <c:v>DEU</c:v>
                </c:pt>
                <c:pt idx="33">
                  <c:v>JPN</c:v>
                </c:pt>
                <c:pt idx="34">
                  <c:v>DNK</c:v>
                </c:pt>
                <c:pt idx="35">
                  <c:v>NOR</c:v>
                </c:pt>
                <c:pt idx="36">
                  <c:v>NZL</c:v>
                </c:pt>
                <c:pt idx="37">
                  <c:v>EST</c:v>
                </c:pt>
                <c:pt idx="38">
                  <c:v>SWE</c:v>
                </c:pt>
                <c:pt idx="39">
                  <c:v>CHE</c:v>
                </c:pt>
                <c:pt idx="40">
                  <c:v>NLD</c:v>
                </c:pt>
                <c:pt idx="41">
                  <c:v>ISL</c:v>
                </c:pt>
              </c:strCache>
            </c:strRef>
          </c:cat>
          <c:val>
            <c:numRef>
              <c:f>ERF!$AH$8:$AH$49</c:f>
              <c:numCache>
                <c:formatCode>General</c:formatCode>
                <c:ptCount val="42"/>
                <c:pt idx="0">
                  <c:v>36.950000000000003</c:v>
                </c:pt>
                <c:pt idx="1">
                  <c:v>48.680660000000003</c:v>
                </c:pt>
                <c:pt idx="2">
                  <c:v>50.018770000000004</c:v>
                </c:pt>
                <c:pt idx="3">
                  <c:v>51.289169999999999</c:v>
                </c:pt>
                <c:pt idx="4">
                  <c:v>53.274999999999999</c:v>
                </c:pt>
                <c:pt idx="5">
                  <c:v>54.65</c:v>
                </c:pt>
                <c:pt idx="6">
                  <c:v>55.35</c:v>
                </c:pt>
                <c:pt idx="7">
                  <c:v>55.888890000000004</c:v>
                </c:pt>
                <c:pt idx="8">
                  <c:v>61.6</c:v>
                </c:pt>
                <c:pt idx="9">
                  <c:v>62.127929999999999</c:v>
                </c:pt>
                <c:pt idx="10">
                  <c:v>63.25</c:v>
                </c:pt>
                <c:pt idx="11">
                  <c:v>63.521160000000002</c:v>
                </c:pt>
                <c:pt idx="12">
                  <c:v>66.25</c:v>
                </c:pt>
                <c:pt idx="13">
                  <c:v>66.375</c:v>
                </c:pt>
                <c:pt idx="14">
                  <c:v>67.2</c:v>
                </c:pt>
                <c:pt idx="15">
                  <c:v>67.224999999999994</c:v>
                </c:pt>
                <c:pt idx="16">
                  <c:v>67.463650000000001</c:v>
                </c:pt>
                <c:pt idx="17">
                  <c:v>67.650000000000006</c:v>
                </c:pt>
                <c:pt idx="18">
                  <c:v>67.825000000000003</c:v>
                </c:pt>
                <c:pt idx="19">
                  <c:v>68.275000000000006</c:v>
                </c:pt>
                <c:pt idx="20">
                  <c:v>69.525000000000006</c:v>
                </c:pt>
                <c:pt idx="21">
                  <c:v>69.974999999999994</c:v>
                </c:pt>
                <c:pt idx="22">
                  <c:v>70.05</c:v>
                </c:pt>
                <c:pt idx="23">
                  <c:v>70.375</c:v>
                </c:pt>
                <c:pt idx="24">
                  <c:v>70.650000000000006</c:v>
                </c:pt>
                <c:pt idx="25">
                  <c:v>70.650000000000006</c:v>
                </c:pt>
                <c:pt idx="26">
                  <c:v>71.424999999999997</c:v>
                </c:pt>
                <c:pt idx="27">
                  <c:v>71.875</c:v>
                </c:pt>
                <c:pt idx="28">
                  <c:v>71.908330000000007</c:v>
                </c:pt>
                <c:pt idx="29">
                  <c:v>72.349999999999994</c:v>
                </c:pt>
                <c:pt idx="30">
                  <c:v>72.974999999999994</c:v>
                </c:pt>
                <c:pt idx="31">
                  <c:v>74.035790000000006</c:v>
                </c:pt>
                <c:pt idx="32">
                  <c:v>74.099999999999994</c:v>
                </c:pt>
                <c:pt idx="33">
                  <c:v>74.183940000000007</c:v>
                </c:pt>
                <c:pt idx="34">
                  <c:v>74.45</c:v>
                </c:pt>
                <c:pt idx="35">
                  <c:v>75.025000000000006</c:v>
                </c:pt>
                <c:pt idx="36">
                  <c:v>75.07938</c:v>
                </c:pt>
                <c:pt idx="37">
                  <c:v>75.224999999999994</c:v>
                </c:pt>
                <c:pt idx="38">
                  <c:v>75.224999999999994</c:v>
                </c:pt>
                <c:pt idx="39">
                  <c:v>76.95</c:v>
                </c:pt>
                <c:pt idx="40">
                  <c:v>78.900000000000006</c:v>
                </c:pt>
                <c:pt idx="41">
                  <c:v>82.3</c:v>
                </c:pt>
              </c:numCache>
            </c:numRef>
          </c:val>
          <c:extLst>
            <c:ext xmlns:c16="http://schemas.microsoft.com/office/drawing/2014/chart" uri="{C3380CC4-5D6E-409C-BE32-E72D297353CC}">
              <c16:uniqueId val="{00000018-5570-49A2-AFC7-E98B352BC996}"/>
            </c:ext>
          </c:extLst>
        </c:ser>
        <c:dLbls>
          <c:showLegendKey val="0"/>
          <c:showVal val="0"/>
          <c:showCatName val="0"/>
          <c:showSerName val="0"/>
          <c:showPercent val="0"/>
          <c:showBubbleSize val="0"/>
        </c:dLbls>
        <c:gapWidth val="80"/>
        <c:axId val="1011005392"/>
        <c:axId val="1011013592"/>
      </c:barChart>
      <c:dateAx>
        <c:axId val="1011005392"/>
        <c:scaling>
          <c:orientation val="minMax"/>
        </c:scaling>
        <c:delete val="0"/>
        <c:axPos val="b"/>
        <c:numFmt formatCode="yyyy" sourceLinked="0"/>
        <c:majorTickMark val="none"/>
        <c:minorTickMark val="none"/>
        <c:tickLblPos val="low"/>
        <c:spPr>
          <a:noFill/>
          <a:ln w="9525" cap="flat" cmpd="sng" algn="ctr">
            <a:solidFill>
              <a:srgbClr val="000000"/>
            </a:solidFill>
            <a:prstDash val="solid"/>
            <a:round/>
          </a:ln>
          <a:effectLst/>
          <a:extLst>
            <a:ext uri="{909E8E84-426E-40DD-AFC4-6F175D3DCCD1}">
              <a14:hiddenFill xmlns:a14="http://schemas.microsoft.com/office/drawing/2010/main">
                <a:noFill/>
              </a14:hiddenFill>
            </a:ext>
          </a:extLst>
        </c:spPr>
        <c:txPr>
          <a:bodyPr rot="-5400000" spcFirstLastPara="1" vertOverflow="ellipsis" wrap="square" anchor="ctr" anchorCtr="1"/>
          <a:lstStyle/>
          <a:p>
            <a:pPr>
              <a:defRPr sz="14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011013592"/>
        <c:crosses val="autoZero"/>
        <c:auto val="1"/>
        <c:lblOffset val="20"/>
        <c:baseTimeUnit val="years"/>
        <c:majorUnit val="1"/>
        <c:majorTimeUnit val="years"/>
        <c:minorUnit val="1"/>
        <c:minorTimeUnit val="years"/>
      </c:dateAx>
      <c:valAx>
        <c:axId val="1011013592"/>
        <c:scaling>
          <c:orientation val="minMax"/>
        </c:scaling>
        <c:delete val="0"/>
        <c:axPos val="l"/>
        <c:majorGridlines>
          <c:spPr>
            <a:ln w="9525" cap="flat" cmpd="sng" algn="ctr">
              <a:solidFill>
                <a:srgbClr val="C8C8C8"/>
              </a:solidFill>
              <a:prstDash val="solid"/>
              <a:round/>
            </a:ln>
            <a:effectLst/>
          </c:spPr>
        </c:majorGridlines>
        <c:numFmt formatCode="General" sourceLinked="0"/>
        <c:majorTickMark val="none"/>
        <c:minorTickMark val="none"/>
        <c:tickLblPos val="nextTo"/>
        <c:spPr>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a:noFill/>
              </a14:hiddenLine>
            </a:ext>
          </a:extLst>
        </c:spPr>
        <c:txPr>
          <a:bodyPr rot="-60000000" spcFirstLastPara="1" vertOverflow="ellipsis" vert="horz" wrap="square" anchor="ctr" anchorCtr="1"/>
          <a:lstStyle/>
          <a:p>
            <a:pPr>
              <a:defRPr sz="14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011005392"/>
        <c:crosses val="autoZero"/>
        <c:crossBetween val="between"/>
      </c:valAx>
      <c:spPr>
        <a:solidFill>
          <a:schemeClr val="bg1"/>
        </a:solidFill>
        <a:ln>
          <a:noFill/>
        </a:ln>
        <a:effectLst/>
        <a:extLst>
          <a:ext uri="{91240B29-F687-4F45-9708-019B960494DF}">
            <a14:hiddenLine xmlns:a14="http://schemas.microsoft.com/office/drawing/2010/main">
              <a:noFill/>
            </a14:hiddenLine>
          </a:ext>
        </a:extLst>
      </c:spPr>
    </c:plotArea>
    <c:plotVisOnly val="1"/>
    <c:dispBlanksAs val="gap"/>
    <c:showDLblsOverMax val="1"/>
  </c:chart>
  <c:spPr>
    <a:noFill/>
    <a:ln w="9525" cap="flat" cmpd="sng" algn="ctr">
      <a:noFill/>
      <a:round/>
    </a:ln>
    <a:effectLst/>
    <a:extLst>
      <a:ext uri="{909E8E84-426E-40DD-AFC4-6F175D3DCCD1}">
        <a14:hiddenFill xmlns:a14="http://schemas.microsoft.com/office/drawing/2010/main">
          <a:solidFill>
            <a:sysClr val="window" lastClr="FFFFFF"/>
          </a:solidFill>
        </a14:hiddenFill>
      </a:ex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sz="1400" b="1">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939905269390171E-2"/>
          <c:y val="2.5764725965034655E-2"/>
          <c:w val="0.95654085257548849"/>
          <c:h val="0.83109041573846543"/>
        </c:manualLayout>
      </c:layout>
      <c:barChart>
        <c:barDir val="col"/>
        <c:grouping val="stacked"/>
        <c:varyColors val="0"/>
        <c:ser>
          <c:idx val="0"/>
          <c:order val="0"/>
          <c:spPr>
            <a:solidFill>
              <a:srgbClr val="44546A"/>
            </a:solidFill>
            <a:ln w="6350" cmpd="sng">
              <a:solidFill>
                <a:srgbClr val="000000"/>
              </a:solidFill>
            </a:ln>
            <a:effectLst/>
          </c:spPr>
          <c:invertIfNegative val="0"/>
          <c:dPt>
            <c:idx val="2"/>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1-A985-4617-B82C-5CF659879FCD}"/>
              </c:ext>
            </c:extLst>
          </c:dPt>
          <c:dPt>
            <c:idx val="9"/>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3-A985-4617-B82C-5CF659879FCD}"/>
              </c:ext>
            </c:extLst>
          </c:dPt>
          <c:dPt>
            <c:idx val="12"/>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5-A985-4617-B82C-5CF659879FCD}"/>
              </c:ext>
            </c:extLst>
          </c:dPt>
          <c:dPt>
            <c:idx val="18"/>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7-A985-4617-B82C-5CF659879FCD}"/>
              </c:ext>
            </c:extLst>
          </c:dPt>
          <c:dPt>
            <c:idx val="19"/>
            <c:invertIfNegative val="0"/>
            <c:bubble3D val="0"/>
            <c:spPr>
              <a:solidFill>
                <a:srgbClr val="8792A1"/>
              </a:solidFill>
              <a:ln w="6350" cmpd="sng">
                <a:solidFill>
                  <a:srgbClr val="000000"/>
                </a:solidFill>
              </a:ln>
              <a:effectLst/>
            </c:spPr>
            <c:extLst>
              <c:ext xmlns:c16="http://schemas.microsoft.com/office/drawing/2014/chart" uri="{C3380CC4-5D6E-409C-BE32-E72D297353CC}">
                <c16:uniqueId val="{00000009-A985-4617-B82C-5CF659879FCD}"/>
              </c:ext>
            </c:extLst>
          </c:dPt>
          <c:dPt>
            <c:idx val="20"/>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B-A985-4617-B82C-5CF659879FCD}"/>
              </c:ext>
            </c:extLst>
          </c:dPt>
          <c:dPt>
            <c:idx val="24"/>
            <c:invertIfNegative val="0"/>
            <c:bubble3D val="0"/>
            <c:spPr>
              <a:solidFill>
                <a:srgbClr val="1AAE89"/>
              </a:solidFill>
              <a:ln w="6350" cmpd="sng">
                <a:solidFill>
                  <a:srgbClr val="000000"/>
                </a:solidFill>
              </a:ln>
              <a:effectLst/>
            </c:spPr>
            <c:extLst>
              <c:ext xmlns:c16="http://schemas.microsoft.com/office/drawing/2014/chart" uri="{C3380CC4-5D6E-409C-BE32-E72D297353CC}">
                <c16:uniqueId val="{0000000D-A985-4617-B82C-5CF659879FCD}"/>
              </c:ext>
            </c:extLst>
          </c:dPt>
          <c:dPt>
            <c:idx val="25"/>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F-A985-4617-B82C-5CF659879FCD}"/>
              </c:ext>
            </c:extLst>
          </c:dPt>
          <c:dPt>
            <c:idx val="36"/>
            <c:invertIfNegative val="0"/>
            <c:bubble3D val="0"/>
            <c:spPr>
              <a:solidFill>
                <a:srgbClr val="8F2866"/>
              </a:solidFill>
              <a:ln w="6350" cmpd="sng">
                <a:solidFill>
                  <a:srgbClr val="000000"/>
                </a:solidFill>
              </a:ln>
              <a:effectLst/>
            </c:spPr>
            <c:extLst>
              <c:ext xmlns:c16="http://schemas.microsoft.com/office/drawing/2014/chart" uri="{C3380CC4-5D6E-409C-BE32-E72D297353CC}">
                <c16:uniqueId val="{00000011-A985-4617-B82C-5CF659879FCD}"/>
              </c:ext>
            </c:extLst>
          </c:dPt>
          <c:dPt>
            <c:idx val="37"/>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13-A985-4617-B82C-5CF659879FCD}"/>
              </c:ext>
            </c:extLst>
          </c:dPt>
          <c:cat>
            <c:strRef>
              <c:f>EDU!$O$7:$O$46</c:f>
              <c:strCache>
                <c:ptCount val="40"/>
                <c:pt idx="0">
                  <c:v>NLD</c:v>
                </c:pt>
                <c:pt idx="1">
                  <c:v>NOR</c:v>
                </c:pt>
                <c:pt idx="2">
                  <c:v>ISL</c:v>
                </c:pt>
                <c:pt idx="3">
                  <c:v>SWE</c:v>
                </c:pt>
                <c:pt idx="4">
                  <c:v>SVN</c:v>
                </c:pt>
                <c:pt idx="5">
                  <c:v>CZE</c:v>
                </c:pt>
                <c:pt idx="6">
                  <c:v>IRL</c:v>
                </c:pt>
                <c:pt idx="7">
                  <c:v>DEU</c:v>
                </c:pt>
                <c:pt idx="8">
                  <c:v>LVA</c:v>
                </c:pt>
                <c:pt idx="9">
                  <c:v>AUS</c:v>
                </c:pt>
                <c:pt idx="10">
                  <c:v>CHE</c:v>
                </c:pt>
                <c:pt idx="11">
                  <c:v>DNK</c:v>
                </c:pt>
                <c:pt idx="12">
                  <c:v>LUX</c:v>
                </c:pt>
                <c:pt idx="13">
                  <c:v>POL</c:v>
                </c:pt>
                <c:pt idx="14">
                  <c:v>SVK</c:v>
                </c:pt>
                <c:pt idx="15">
                  <c:v>AUT</c:v>
                </c:pt>
                <c:pt idx="16">
                  <c:v>FIN</c:v>
                </c:pt>
                <c:pt idx="17">
                  <c:v>CAN</c:v>
                </c:pt>
                <c:pt idx="18">
                  <c:v>EST</c:v>
                </c:pt>
                <c:pt idx="19">
                  <c:v>EU</c:v>
                </c:pt>
                <c:pt idx="20">
                  <c:v>NZL</c:v>
                </c:pt>
                <c:pt idx="21">
                  <c:v>HUN</c:v>
                </c:pt>
                <c:pt idx="22">
                  <c:v>PRT</c:v>
                </c:pt>
                <c:pt idx="23">
                  <c:v>BGR</c:v>
                </c:pt>
                <c:pt idx="24">
                  <c:v>OECD</c:v>
                </c:pt>
                <c:pt idx="25">
                  <c:v>USA</c:v>
                </c:pt>
                <c:pt idx="26">
                  <c:v>GBR</c:v>
                </c:pt>
                <c:pt idx="27">
                  <c:v>FRA</c:v>
                </c:pt>
                <c:pt idx="28">
                  <c:v>BEL</c:v>
                </c:pt>
                <c:pt idx="29">
                  <c:v>LTU</c:v>
                </c:pt>
                <c:pt idx="30">
                  <c:v>ISR</c:v>
                </c:pt>
                <c:pt idx="31">
                  <c:v>ESP</c:v>
                </c:pt>
                <c:pt idx="32">
                  <c:v>ITA</c:v>
                </c:pt>
                <c:pt idx="33">
                  <c:v>CHL</c:v>
                </c:pt>
                <c:pt idx="34">
                  <c:v>GRC</c:v>
                </c:pt>
                <c:pt idx="35">
                  <c:v>MEX</c:v>
                </c:pt>
                <c:pt idx="36">
                  <c:v>ROU</c:v>
                </c:pt>
                <c:pt idx="37">
                  <c:v>CRI</c:v>
                </c:pt>
                <c:pt idx="38">
                  <c:v>COL</c:v>
                </c:pt>
                <c:pt idx="39">
                  <c:v>TUR</c:v>
                </c:pt>
              </c:strCache>
            </c:strRef>
          </c:cat>
          <c:val>
            <c:numRef>
              <c:f>EDU!$R$7:$R$46</c:f>
              <c:numCache>
                <c:formatCode>General</c:formatCode>
                <c:ptCount val="40"/>
                <c:pt idx="0">
                  <c:v>5.8414504528045601</c:v>
                </c:pt>
                <c:pt idx="1">
                  <c:v>6.2297972440719498</c:v>
                </c:pt>
                <c:pt idx="2">
                  <c:v>7.0742763999999996</c:v>
                </c:pt>
                <c:pt idx="3">
                  <c:v>7.4625723361968905</c:v>
                </c:pt>
                <c:pt idx="4">
                  <c:v>7.8847661018371502</c:v>
                </c:pt>
                <c:pt idx="5">
                  <c:v>8.8208837509155096</c:v>
                </c:pt>
                <c:pt idx="6">
                  <c:v>9.0395026206970108</c:v>
                </c:pt>
                <c:pt idx="7">
                  <c:v>9.3686048984527499</c:v>
                </c:pt>
                <c:pt idx="8">
                  <c:v>9.5207266807556099</c:v>
                </c:pt>
                <c:pt idx="9">
                  <c:v>9.7838847637176496</c:v>
                </c:pt>
                <c:pt idx="10">
                  <c:v>9.9541623592376602</c:v>
                </c:pt>
                <c:pt idx="11">
                  <c:v>10.06615853309631</c:v>
                </c:pt>
                <c:pt idx="12">
                  <c:v>10.61149024963378</c:v>
                </c:pt>
                <c:pt idx="13">
                  <c:v>10.706983089447011</c:v>
                </c:pt>
                <c:pt idx="14">
                  <c:v>10.99161911010742</c:v>
                </c:pt>
                <c:pt idx="15">
                  <c:v>11.19787740707396</c:v>
                </c:pt>
                <c:pt idx="16">
                  <c:v>11.50159740447997</c:v>
                </c:pt>
                <c:pt idx="17">
                  <c:v>11.72621393203735</c:v>
                </c:pt>
                <c:pt idx="18">
                  <c:v>11.87297344207763</c:v>
                </c:pt>
                <c:pt idx="19">
                  <c:v>11.916112508773789</c:v>
                </c:pt>
                <c:pt idx="20">
                  <c:v>11.93415641784668</c:v>
                </c:pt>
                <c:pt idx="21">
                  <c:v>12.27566862106322</c:v>
                </c:pt>
                <c:pt idx="22">
                  <c:v>12.52789831161498</c:v>
                </c:pt>
                <c:pt idx="23">
                  <c:v>12.805511713027951</c:v>
                </c:pt>
                <c:pt idx="24">
                  <c:v>12.845435897509249</c:v>
                </c:pt>
                <c:pt idx="25">
                  <c:v>13.378436499999999</c:v>
                </c:pt>
                <c:pt idx="26">
                  <c:v>14.058654308319079</c:v>
                </c:pt>
                <c:pt idx="27">
                  <c:v>14.494757652282711</c:v>
                </c:pt>
                <c:pt idx="28">
                  <c:v>14.81199979782104</c:v>
                </c:pt>
                <c:pt idx="29">
                  <c:v>15.30412340164181</c:v>
                </c:pt>
                <c:pt idx="30">
                  <c:v>15.326744556426929</c:v>
                </c:pt>
                <c:pt idx="31">
                  <c:v>16.348675251007069</c:v>
                </c:pt>
                <c:pt idx="32">
                  <c:v>16.462835788726771</c:v>
                </c:pt>
                <c:pt idx="33">
                  <c:v>16.784434795379621</c:v>
                </c:pt>
                <c:pt idx="34">
                  <c:v>17.304068565368649</c:v>
                </c:pt>
                <c:pt idx="35">
                  <c:v>18.126874208450261</c:v>
                </c:pt>
                <c:pt idx="36">
                  <c:v>19.557871818542438</c:v>
                </c:pt>
                <c:pt idx="37">
                  <c:v>22.348040103912261</c:v>
                </c:pt>
                <c:pt idx="38">
                  <c:v>23.544997215270989</c:v>
                </c:pt>
                <c:pt idx="39">
                  <c:v>26.448626041412279</c:v>
                </c:pt>
              </c:numCache>
            </c:numRef>
          </c:val>
          <c:extLst>
            <c:ext xmlns:c16="http://schemas.microsoft.com/office/drawing/2014/chart" uri="{C3380CC4-5D6E-409C-BE32-E72D297353CC}">
              <c16:uniqueId val="{00000014-A985-4617-B82C-5CF659879FCD}"/>
            </c:ext>
          </c:extLst>
        </c:ser>
        <c:dLbls>
          <c:showLegendKey val="0"/>
          <c:showVal val="0"/>
          <c:showCatName val="0"/>
          <c:showSerName val="0"/>
          <c:showPercent val="0"/>
          <c:showBubbleSize val="0"/>
        </c:dLbls>
        <c:gapWidth val="80"/>
        <c:overlap val="100"/>
        <c:axId val="1011005392"/>
        <c:axId val="1011013592"/>
      </c:barChart>
      <c:dateAx>
        <c:axId val="1011005392"/>
        <c:scaling>
          <c:orientation val="minMax"/>
        </c:scaling>
        <c:delete val="0"/>
        <c:axPos val="b"/>
        <c:numFmt formatCode="yyyy" sourceLinked="0"/>
        <c:majorTickMark val="none"/>
        <c:minorTickMark val="none"/>
        <c:tickLblPos val="low"/>
        <c:spPr>
          <a:noFill/>
          <a:ln w="9525" cap="flat" cmpd="sng" algn="ctr">
            <a:solidFill>
              <a:srgbClr val="000000"/>
            </a:solidFill>
            <a:prstDash val="solid"/>
            <a:round/>
          </a:ln>
          <a:effectLst/>
          <a:extLst>
            <a:ext uri="{909E8E84-426E-40DD-AFC4-6F175D3DCCD1}">
              <a14:hiddenFill xmlns:a14="http://schemas.microsoft.com/office/drawing/2010/main">
                <a:noFill/>
              </a14:hiddenFill>
            </a:ext>
          </a:extLst>
        </c:spPr>
        <c:txPr>
          <a:bodyPr rot="-5400000" spcFirstLastPara="1" vertOverflow="ellipsis" wrap="square" anchor="ctr" anchorCtr="1"/>
          <a:lstStyle/>
          <a:p>
            <a:pPr>
              <a:defRPr sz="14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011013592"/>
        <c:crosses val="autoZero"/>
        <c:auto val="1"/>
        <c:lblOffset val="0"/>
        <c:baseTimeUnit val="years"/>
        <c:majorTimeUnit val="years"/>
        <c:minorTimeUnit val="years"/>
      </c:dateAx>
      <c:valAx>
        <c:axId val="1011013592"/>
        <c:scaling>
          <c:orientation val="minMax"/>
        </c:scaling>
        <c:delete val="0"/>
        <c:axPos val="l"/>
        <c:majorGridlines>
          <c:spPr>
            <a:ln w="9525" cap="flat" cmpd="sng" algn="ctr">
              <a:solidFill>
                <a:srgbClr val="C8C8C8"/>
              </a:solidFill>
              <a:prstDash val="solid"/>
              <a:round/>
            </a:ln>
            <a:effectLst/>
          </c:spPr>
        </c:majorGridlines>
        <c:numFmt formatCode="General" sourceLinked="0"/>
        <c:majorTickMark val="none"/>
        <c:minorTickMark val="none"/>
        <c:tickLblPos val="nextTo"/>
        <c:spPr>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a:noFill/>
              </a14:hiddenLine>
            </a:ext>
          </a:extLst>
        </c:spPr>
        <c:txPr>
          <a:bodyPr rot="-60000000" spcFirstLastPara="1" vertOverflow="ellipsis" vert="horz" wrap="square" anchor="ctr" anchorCtr="1"/>
          <a:lstStyle/>
          <a:p>
            <a:pPr>
              <a:defRPr sz="14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011005392"/>
        <c:crosses val="autoZero"/>
        <c:crossBetween val="between"/>
      </c:valAx>
      <c:spPr>
        <a:solidFill>
          <a:schemeClr val="bg1"/>
        </a:solidFill>
        <a:ln>
          <a:noFill/>
        </a:ln>
        <a:effectLst/>
        <a:extLst>
          <a:ext uri="{91240B29-F687-4F45-9708-019B960494DF}">
            <a14:hiddenLine xmlns:a14="http://schemas.microsoft.com/office/drawing/2010/main">
              <a:noFill/>
            </a14:hiddenLine>
          </a:ext>
        </a:extLst>
      </c:spPr>
    </c:plotArea>
    <c:plotVisOnly val="1"/>
    <c:dispBlanksAs val="gap"/>
    <c:showDLblsOverMax val="1"/>
  </c:chart>
  <c:spPr>
    <a:noFill/>
    <a:ln w="9525" cap="flat" cmpd="sng" algn="ctr">
      <a:noFill/>
      <a:round/>
    </a:ln>
    <a:effectLst/>
    <a:extLst>
      <a:ext uri="{909E8E84-426E-40DD-AFC4-6F175D3DCCD1}">
        <a14:hiddenFill xmlns:a14="http://schemas.microsoft.com/office/drawing/2010/main">
          <a:solidFill>
            <a:sysClr val="window" lastClr="FFFFFF"/>
          </a:solidFill>
        </a14:hiddenFill>
      </a:ex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sz="1400" b="1">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08407341622261E-2"/>
          <c:y val="2.7883884310818254E-2"/>
          <c:w val="0.95485987763962898"/>
          <c:h val="0.82367355175688506"/>
        </c:manualLayout>
      </c:layout>
      <c:barChart>
        <c:barDir val="col"/>
        <c:grouping val="stacked"/>
        <c:varyColors val="0"/>
        <c:ser>
          <c:idx val="0"/>
          <c:order val="0"/>
          <c:spPr>
            <a:solidFill>
              <a:srgbClr val="44546A"/>
            </a:solidFill>
            <a:ln w="6350" cmpd="sng">
              <a:solidFill>
                <a:srgbClr val="000000"/>
              </a:solidFill>
            </a:ln>
            <a:effectLst/>
          </c:spPr>
          <c:invertIfNegative val="0"/>
          <c:dPt>
            <c:idx val="2"/>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1-EB00-4EDA-9574-353125BA9737}"/>
              </c:ext>
            </c:extLst>
          </c:dPt>
          <c:dPt>
            <c:idx val="5"/>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3-EB00-4EDA-9574-353125BA9737}"/>
              </c:ext>
            </c:extLst>
          </c:dPt>
          <c:dPt>
            <c:idx val="9"/>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5-EB00-4EDA-9574-353125BA9737}"/>
              </c:ext>
            </c:extLst>
          </c:dPt>
          <c:dPt>
            <c:idx val="11"/>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7-EB00-4EDA-9574-353125BA9737}"/>
              </c:ext>
            </c:extLst>
          </c:dPt>
          <c:dPt>
            <c:idx val="14"/>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9-EB00-4EDA-9574-353125BA9737}"/>
              </c:ext>
            </c:extLst>
          </c:dPt>
          <c:dPt>
            <c:idx val="15"/>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B-EB00-4EDA-9574-353125BA9737}"/>
              </c:ext>
            </c:extLst>
          </c:dPt>
          <c:dPt>
            <c:idx val="17"/>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D-EB00-4EDA-9574-353125BA9737}"/>
              </c:ext>
            </c:extLst>
          </c:dPt>
          <c:dPt>
            <c:idx val="18"/>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F-EB00-4EDA-9574-353125BA9737}"/>
              </c:ext>
            </c:extLst>
          </c:dPt>
          <c:dPt>
            <c:idx val="22"/>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11-EB00-4EDA-9574-353125BA9737}"/>
              </c:ext>
            </c:extLst>
          </c:dPt>
          <c:dPt>
            <c:idx val="24"/>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13-EB00-4EDA-9574-353125BA9737}"/>
              </c:ext>
            </c:extLst>
          </c:dPt>
          <c:dPt>
            <c:idx val="27"/>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15-EB00-4EDA-9574-353125BA9737}"/>
              </c:ext>
            </c:extLst>
          </c:dPt>
          <c:dPt>
            <c:idx val="29"/>
            <c:invertIfNegative val="0"/>
            <c:bubble3D val="0"/>
            <c:spPr>
              <a:solidFill>
                <a:srgbClr val="1AAE89"/>
              </a:solidFill>
              <a:ln w="6350" cmpd="sng">
                <a:solidFill>
                  <a:srgbClr val="000000"/>
                </a:solidFill>
              </a:ln>
              <a:effectLst/>
            </c:spPr>
            <c:extLst>
              <c:ext xmlns:c16="http://schemas.microsoft.com/office/drawing/2014/chart" uri="{C3380CC4-5D6E-409C-BE32-E72D297353CC}">
                <c16:uniqueId val="{00000017-EB00-4EDA-9574-353125BA9737}"/>
              </c:ext>
            </c:extLst>
          </c:dPt>
          <c:dPt>
            <c:idx val="30"/>
            <c:invertIfNegative val="0"/>
            <c:bubble3D val="0"/>
            <c:spPr>
              <a:solidFill>
                <a:srgbClr val="8792A1"/>
              </a:solidFill>
              <a:ln w="6350" cmpd="sng">
                <a:solidFill>
                  <a:srgbClr val="000000"/>
                </a:solidFill>
              </a:ln>
              <a:effectLst/>
            </c:spPr>
            <c:extLst>
              <c:ext xmlns:c16="http://schemas.microsoft.com/office/drawing/2014/chart" uri="{C3380CC4-5D6E-409C-BE32-E72D297353CC}">
                <c16:uniqueId val="{00000019-EB00-4EDA-9574-353125BA9737}"/>
              </c:ext>
            </c:extLst>
          </c:dPt>
          <c:dPt>
            <c:idx val="37"/>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1B-EB00-4EDA-9574-353125BA9737}"/>
              </c:ext>
            </c:extLst>
          </c:dPt>
          <c:dPt>
            <c:idx val="38"/>
            <c:invertIfNegative val="0"/>
            <c:bubble3D val="0"/>
            <c:spPr>
              <a:solidFill>
                <a:srgbClr val="8F2866"/>
              </a:solidFill>
              <a:ln w="6350" cmpd="sng">
                <a:solidFill>
                  <a:srgbClr val="000000"/>
                </a:solidFill>
              </a:ln>
              <a:effectLst/>
            </c:spPr>
            <c:extLst>
              <c:ext xmlns:c16="http://schemas.microsoft.com/office/drawing/2014/chart" uri="{C3380CC4-5D6E-409C-BE32-E72D297353CC}">
                <c16:uniqueId val="{0000001D-EB00-4EDA-9574-353125BA9737}"/>
              </c:ext>
            </c:extLst>
          </c:dPt>
          <c:cat>
            <c:strRef>
              <c:f>CLIM1!$T$8:$T$50</c:f>
              <c:strCache>
                <c:ptCount val="43"/>
                <c:pt idx="0">
                  <c:v>NZL</c:v>
                </c:pt>
                <c:pt idx="1">
                  <c:v>CHL</c:v>
                </c:pt>
                <c:pt idx="2">
                  <c:v>DNK</c:v>
                </c:pt>
                <c:pt idx="3">
                  <c:v>LUX</c:v>
                </c:pt>
                <c:pt idx="4">
                  <c:v>ISR</c:v>
                </c:pt>
                <c:pt idx="5">
                  <c:v>NOR</c:v>
                </c:pt>
                <c:pt idx="6">
                  <c:v>JPN</c:v>
                </c:pt>
                <c:pt idx="7">
                  <c:v>PRT</c:v>
                </c:pt>
                <c:pt idx="8">
                  <c:v>ESP</c:v>
                </c:pt>
                <c:pt idx="9">
                  <c:v>CRI</c:v>
                </c:pt>
                <c:pt idx="10">
                  <c:v>IRL</c:v>
                </c:pt>
                <c:pt idx="11">
                  <c:v>KOR</c:v>
                </c:pt>
                <c:pt idx="12">
                  <c:v>GBR</c:v>
                </c:pt>
                <c:pt idx="13">
                  <c:v>FRA</c:v>
                </c:pt>
                <c:pt idx="14">
                  <c:v>ISL</c:v>
                </c:pt>
                <c:pt idx="15">
                  <c:v>TUR</c:v>
                </c:pt>
                <c:pt idx="16">
                  <c:v>CRI</c:v>
                </c:pt>
                <c:pt idx="17">
                  <c:v>LTU</c:v>
                </c:pt>
                <c:pt idx="18">
                  <c:v>CZE</c:v>
                </c:pt>
                <c:pt idx="19">
                  <c:v>TUR</c:v>
                </c:pt>
                <c:pt idx="20">
                  <c:v>GRC</c:v>
                </c:pt>
                <c:pt idx="21">
                  <c:v>AUT</c:v>
                </c:pt>
                <c:pt idx="22">
                  <c:v>SVN</c:v>
                </c:pt>
                <c:pt idx="23">
                  <c:v>MEX</c:v>
                </c:pt>
                <c:pt idx="24">
                  <c:v>USA</c:v>
                </c:pt>
                <c:pt idx="25">
                  <c:v>CHE</c:v>
                </c:pt>
                <c:pt idx="26">
                  <c:v>BEL</c:v>
                </c:pt>
                <c:pt idx="27">
                  <c:v>AUS</c:v>
                </c:pt>
                <c:pt idx="28">
                  <c:v>LVA</c:v>
                </c:pt>
                <c:pt idx="29">
                  <c:v>OECD</c:v>
                </c:pt>
                <c:pt idx="30">
                  <c:v>EU</c:v>
                </c:pt>
                <c:pt idx="31">
                  <c:v>ITA</c:v>
                </c:pt>
                <c:pt idx="32">
                  <c:v>SWE</c:v>
                </c:pt>
                <c:pt idx="33">
                  <c:v>POL</c:v>
                </c:pt>
                <c:pt idx="34">
                  <c:v>CAN</c:v>
                </c:pt>
                <c:pt idx="35">
                  <c:v>DEU</c:v>
                </c:pt>
                <c:pt idx="36">
                  <c:v>EST</c:v>
                </c:pt>
                <c:pt idx="37">
                  <c:v>FIN</c:v>
                </c:pt>
                <c:pt idx="38">
                  <c:v>ROU</c:v>
                </c:pt>
                <c:pt idx="39">
                  <c:v>COL</c:v>
                </c:pt>
                <c:pt idx="40">
                  <c:v>SVK</c:v>
                </c:pt>
                <c:pt idx="41">
                  <c:v>HUN</c:v>
                </c:pt>
                <c:pt idx="42">
                  <c:v>NLD</c:v>
                </c:pt>
              </c:strCache>
            </c:strRef>
          </c:cat>
          <c:val>
            <c:numRef>
              <c:f>CLIM1!$U$8:$U$50</c:f>
              <c:numCache>
                <c:formatCode>General</c:formatCode>
                <c:ptCount val="43"/>
                <c:pt idx="0">
                  <c:v>0.459729182327339</c:v>
                </c:pt>
                <c:pt idx="1">
                  <c:v>0.61935823845720706</c:v>
                </c:pt>
                <c:pt idx="2">
                  <c:v>0.89888427719288599</c:v>
                </c:pt>
                <c:pt idx="3">
                  <c:v>1.18778650138389</c:v>
                </c:pt>
                <c:pt idx="4">
                  <c:v>1.24291289440266</c:v>
                </c:pt>
                <c:pt idx="5">
                  <c:v>1.5655639397896599</c:v>
                </c:pt>
                <c:pt idx="6">
                  <c:v>1.8561189882192</c:v>
                </c:pt>
                <c:pt idx="7">
                  <c:v>2.0157215645239699</c:v>
                </c:pt>
                <c:pt idx="8">
                  <c:v>2.01731005511057</c:v>
                </c:pt>
                <c:pt idx="9">
                  <c:v>2.0731412768363953</c:v>
                </c:pt>
                <c:pt idx="10">
                  <c:v>2.1688000946814401</c:v>
                </c:pt>
                <c:pt idx="11">
                  <c:v>2.24244500060672</c:v>
                </c:pt>
                <c:pt idx="12">
                  <c:v>2.3428209597615401</c:v>
                </c:pt>
                <c:pt idx="13">
                  <c:v>2.3745047905974102</c:v>
                </c:pt>
                <c:pt idx="14">
                  <c:v>2.3882603253658399</c:v>
                </c:pt>
                <c:pt idx="15">
                  <c:v>2.5131688117980957</c:v>
                </c:pt>
                <c:pt idx="16">
                  <c:v>2.68481981405104</c:v>
                </c:pt>
                <c:pt idx="17">
                  <c:v>2.7642518874420601</c:v>
                </c:pt>
                <c:pt idx="18">
                  <c:v>3.0407308622611402</c:v>
                </c:pt>
                <c:pt idx="19">
                  <c:v>3.10709570628498</c:v>
                </c:pt>
                <c:pt idx="20">
                  <c:v>3.1492334255503098</c:v>
                </c:pt>
                <c:pt idx="21">
                  <c:v>3.1697299124059901</c:v>
                </c:pt>
                <c:pt idx="22">
                  <c:v>3.2877998027041602</c:v>
                </c:pt>
                <c:pt idx="23">
                  <c:v>4.0015201305547299</c:v>
                </c:pt>
                <c:pt idx="24">
                  <c:v>4.3397934409210004</c:v>
                </c:pt>
                <c:pt idx="25">
                  <c:v>4.4238627600874203</c:v>
                </c:pt>
                <c:pt idx="26">
                  <c:v>4.4574068436921896</c:v>
                </c:pt>
                <c:pt idx="27">
                  <c:v>4.53290476310021</c:v>
                </c:pt>
                <c:pt idx="28">
                  <c:v>4.5671542030302401</c:v>
                </c:pt>
                <c:pt idx="29">
                  <c:v>4.7699256939783696</c:v>
                </c:pt>
                <c:pt idx="30">
                  <c:v>4.9410402575245103</c:v>
                </c:pt>
                <c:pt idx="31">
                  <c:v>5.1880114135428999</c:v>
                </c:pt>
                <c:pt idx="32">
                  <c:v>5.2398430465632799</c:v>
                </c:pt>
                <c:pt idx="33">
                  <c:v>5.6824741669224403</c:v>
                </c:pt>
                <c:pt idx="34">
                  <c:v>6.0134483233573697</c:v>
                </c:pt>
                <c:pt idx="35">
                  <c:v>6.0485381644040297</c:v>
                </c:pt>
                <c:pt idx="36">
                  <c:v>6.3599088150856797</c:v>
                </c:pt>
                <c:pt idx="37">
                  <c:v>7.0130036467089099</c:v>
                </c:pt>
                <c:pt idx="38">
                  <c:v>8.2835235073764206</c:v>
                </c:pt>
                <c:pt idx="39">
                  <c:v>8.5157116063708198</c:v>
                </c:pt>
                <c:pt idx="40">
                  <c:v>9.0722590258753293</c:v>
                </c:pt>
                <c:pt idx="41">
                  <c:v>19.2688331615762</c:v>
                </c:pt>
                <c:pt idx="42">
                  <c:v>20.3785870304404</c:v>
                </c:pt>
              </c:numCache>
            </c:numRef>
          </c:val>
          <c:extLst>
            <c:ext xmlns:c16="http://schemas.microsoft.com/office/drawing/2014/chart" uri="{C3380CC4-5D6E-409C-BE32-E72D297353CC}">
              <c16:uniqueId val="{0000001E-EB00-4EDA-9574-353125BA9737}"/>
            </c:ext>
          </c:extLst>
        </c:ser>
        <c:dLbls>
          <c:showLegendKey val="0"/>
          <c:showVal val="0"/>
          <c:showCatName val="0"/>
          <c:showSerName val="0"/>
          <c:showPercent val="0"/>
          <c:showBubbleSize val="0"/>
        </c:dLbls>
        <c:gapWidth val="80"/>
        <c:axId val="1011005392"/>
        <c:axId val="1011013592"/>
      </c:barChart>
      <c:dateAx>
        <c:axId val="1011005392"/>
        <c:scaling>
          <c:orientation val="minMax"/>
        </c:scaling>
        <c:delete val="0"/>
        <c:axPos val="b"/>
        <c:numFmt formatCode="yyyy" sourceLinked="0"/>
        <c:majorTickMark val="none"/>
        <c:minorTickMark val="none"/>
        <c:tickLblPos val="low"/>
        <c:spPr>
          <a:noFill/>
          <a:ln w="9525" cap="flat" cmpd="sng" algn="ctr">
            <a:solidFill>
              <a:srgbClr val="000000"/>
            </a:solidFill>
            <a:prstDash val="solid"/>
            <a:round/>
          </a:ln>
          <a:effectLst/>
          <a:extLst>
            <a:ext uri="{909E8E84-426E-40DD-AFC4-6F175D3DCCD1}">
              <a14:hiddenFill xmlns:a14="http://schemas.microsoft.com/office/drawing/2010/main">
                <a:noFill/>
              </a14:hiddenFill>
            </a:ext>
          </a:extLst>
        </c:spPr>
        <c:txPr>
          <a:bodyPr rot="-5400000" spcFirstLastPara="1" vertOverflow="ellipsis" wrap="square" anchor="ctr" anchorCtr="1"/>
          <a:lstStyle/>
          <a:p>
            <a:pPr>
              <a:defRPr sz="14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011013592"/>
        <c:crosses val="autoZero"/>
        <c:auto val="1"/>
        <c:lblOffset val="20"/>
        <c:baseTimeUnit val="years"/>
        <c:majorUnit val="1"/>
        <c:majorTimeUnit val="years"/>
        <c:minorUnit val="1"/>
        <c:minorTimeUnit val="years"/>
      </c:dateAx>
      <c:valAx>
        <c:axId val="1011013592"/>
        <c:scaling>
          <c:orientation val="minMax"/>
        </c:scaling>
        <c:delete val="0"/>
        <c:axPos val="l"/>
        <c:majorGridlines>
          <c:spPr>
            <a:ln w="9525" cap="flat" cmpd="sng" algn="ctr">
              <a:solidFill>
                <a:srgbClr val="C8C8C8"/>
              </a:solidFill>
              <a:prstDash val="solid"/>
              <a:round/>
            </a:ln>
            <a:effectLst/>
          </c:spPr>
        </c:majorGridlines>
        <c:numFmt formatCode="General" sourceLinked="0"/>
        <c:majorTickMark val="none"/>
        <c:minorTickMark val="none"/>
        <c:tickLblPos val="nextTo"/>
        <c:spPr>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a:noFill/>
              </a14:hiddenLine>
            </a:ext>
          </a:extLst>
        </c:spPr>
        <c:txPr>
          <a:bodyPr rot="-60000000" spcFirstLastPara="1" vertOverflow="ellipsis" vert="horz" wrap="square" anchor="ctr" anchorCtr="1"/>
          <a:lstStyle/>
          <a:p>
            <a:pPr>
              <a:defRPr sz="14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011005392"/>
        <c:crosses val="autoZero"/>
        <c:crossBetween val="between"/>
      </c:valAx>
      <c:spPr>
        <a:solidFill>
          <a:schemeClr val="bg1"/>
        </a:solidFill>
        <a:ln>
          <a:noFill/>
        </a:ln>
        <a:effectLst/>
        <a:extLst>
          <a:ext uri="{91240B29-F687-4F45-9708-019B960494DF}">
            <a14:hiddenLine xmlns:a14="http://schemas.microsoft.com/office/drawing/2010/main">
              <a:noFill/>
            </a14:hiddenLine>
          </a:ext>
        </a:extLst>
      </c:spPr>
    </c:plotArea>
    <c:plotVisOnly val="1"/>
    <c:dispBlanksAs val="gap"/>
    <c:showDLblsOverMax val="1"/>
  </c:chart>
  <c:spPr>
    <a:noFill/>
    <a:ln w="9525" cap="flat" cmpd="sng" algn="ctr">
      <a:noFill/>
      <a:round/>
    </a:ln>
    <a:effectLst/>
    <a:extLst>
      <a:ext uri="{909E8E84-426E-40DD-AFC4-6F175D3DCCD1}">
        <a14:hiddenFill xmlns:a14="http://schemas.microsoft.com/office/drawing/2010/main">
          <a:solidFill>
            <a:sysClr val="window" lastClr="FFFFFF"/>
          </a:solidFill>
        </a14:hiddenFill>
      </a:ex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sz="1400" b="1">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08407341622261E-2"/>
          <c:y val="2.7883884310818254E-2"/>
          <c:w val="0.95485987763962898"/>
          <c:h val="0.82970394112060775"/>
        </c:manualLayout>
      </c:layout>
      <c:barChart>
        <c:barDir val="col"/>
        <c:grouping val="stacked"/>
        <c:varyColors val="0"/>
        <c:ser>
          <c:idx val="0"/>
          <c:order val="0"/>
          <c:spPr>
            <a:solidFill>
              <a:srgbClr val="44546A"/>
            </a:solidFill>
            <a:ln w="6350" cmpd="sng">
              <a:solidFill>
                <a:srgbClr val="000000"/>
              </a:solidFill>
            </a:ln>
            <a:effectLst/>
          </c:spPr>
          <c:invertIfNegative val="0"/>
          <c:dPt>
            <c:idx val="2"/>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1-63BC-421E-A0B8-BBFA8D2AFB25}"/>
              </c:ext>
            </c:extLst>
          </c:dPt>
          <c:dPt>
            <c:idx val="5"/>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3-63BC-421E-A0B8-BBFA8D2AFB25}"/>
              </c:ext>
            </c:extLst>
          </c:dPt>
          <c:dPt>
            <c:idx val="9"/>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5-63BC-421E-A0B8-BBFA8D2AFB25}"/>
              </c:ext>
            </c:extLst>
          </c:dPt>
          <c:dPt>
            <c:idx val="11"/>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7-63BC-421E-A0B8-BBFA8D2AFB25}"/>
              </c:ext>
            </c:extLst>
          </c:dPt>
          <c:dPt>
            <c:idx val="14"/>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9-63BC-421E-A0B8-BBFA8D2AFB25}"/>
              </c:ext>
            </c:extLst>
          </c:dPt>
          <c:dPt>
            <c:idx val="15"/>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B-63BC-421E-A0B8-BBFA8D2AFB25}"/>
              </c:ext>
            </c:extLst>
          </c:dPt>
          <c:dPt>
            <c:idx val="17"/>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D-63BC-421E-A0B8-BBFA8D2AFB25}"/>
              </c:ext>
            </c:extLst>
          </c:dPt>
          <c:dPt>
            <c:idx val="18"/>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F-63BC-421E-A0B8-BBFA8D2AFB25}"/>
              </c:ext>
            </c:extLst>
          </c:dPt>
          <c:dPt>
            <c:idx val="21"/>
            <c:invertIfNegative val="0"/>
            <c:bubble3D val="0"/>
            <c:spPr>
              <a:solidFill>
                <a:srgbClr val="8792A1"/>
              </a:solidFill>
              <a:ln w="6350" cmpd="sng">
                <a:solidFill>
                  <a:srgbClr val="000000"/>
                </a:solidFill>
              </a:ln>
              <a:effectLst/>
            </c:spPr>
            <c:extLst>
              <c:ext xmlns:c16="http://schemas.microsoft.com/office/drawing/2014/chart" uri="{C3380CC4-5D6E-409C-BE32-E72D297353CC}">
                <c16:uniqueId val="{00000011-63BC-421E-A0B8-BBFA8D2AFB25}"/>
              </c:ext>
            </c:extLst>
          </c:dPt>
          <c:dPt>
            <c:idx val="22"/>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13-63BC-421E-A0B8-BBFA8D2AFB25}"/>
              </c:ext>
            </c:extLst>
          </c:dPt>
          <c:dPt>
            <c:idx val="24"/>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15-63BC-421E-A0B8-BBFA8D2AFB25}"/>
              </c:ext>
            </c:extLst>
          </c:dPt>
          <c:dPt>
            <c:idx val="27"/>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17-63BC-421E-A0B8-BBFA8D2AFB25}"/>
              </c:ext>
            </c:extLst>
          </c:dPt>
          <c:dPt>
            <c:idx val="28"/>
            <c:invertIfNegative val="0"/>
            <c:bubble3D val="0"/>
            <c:spPr>
              <a:solidFill>
                <a:srgbClr val="8F2866"/>
              </a:solidFill>
              <a:ln w="6350" cmpd="sng">
                <a:solidFill>
                  <a:srgbClr val="000000"/>
                </a:solidFill>
              </a:ln>
              <a:effectLst/>
            </c:spPr>
            <c:extLst>
              <c:ext xmlns:c16="http://schemas.microsoft.com/office/drawing/2014/chart" uri="{C3380CC4-5D6E-409C-BE32-E72D297353CC}">
                <c16:uniqueId val="{00000019-63BC-421E-A0B8-BBFA8D2AFB25}"/>
              </c:ext>
            </c:extLst>
          </c:dPt>
          <c:dPt>
            <c:idx val="29"/>
            <c:invertIfNegative val="0"/>
            <c:bubble3D val="0"/>
            <c:spPr>
              <a:solidFill>
                <a:srgbClr val="1AAE89"/>
              </a:solidFill>
              <a:ln w="6350" cmpd="sng">
                <a:solidFill>
                  <a:srgbClr val="000000"/>
                </a:solidFill>
              </a:ln>
              <a:effectLst/>
            </c:spPr>
            <c:extLst>
              <c:ext xmlns:c16="http://schemas.microsoft.com/office/drawing/2014/chart" uri="{C3380CC4-5D6E-409C-BE32-E72D297353CC}">
                <c16:uniqueId val="{0000001B-63BC-421E-A0B8-BBFA8D2AFB25}"/>
              </c:ext>
            </c:extLst>
          </c:dPt>
          <c:dPt>
            <c:idx val="30"/>
            <c:invertIfNegative val="0"/>
            <c:bubble3D val="0"/>
            <c:spPr>
              <a:solidFill>
                <a:srgbClr val="8792A1"/>
              </a:solidFill>
              <a:ln w="6350" cmpd="sng">
                <a:solidFill>
                  <a:srgbClr val="000000"/>
                </a:solidFill>
              </a:ln>
              <a:effectLst/>
            </c:spPr>
            <c:extLst>
              <c:ext xmlns:c16="http://schemas.microsoft.com/office/drawing/2014/chart" uri="{C3380CC4-5D6E-409C-BE32-E72D297353CC}">
                <c16:uniqueId val="{0000001D-63BC-421E-A0B8-BBFA8D2AFB25}"/>
              </c:ext>
            </c:extLst>
          </c:dPt>
          <c:dPt>
            <c:idx val="37"/>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1F-63BC-421E-A0B8-BBFA8D2AFB25}"/>
              </c:ext>
            </c:extLst>
          </c:dPt>
          <c:dPt>
            <c:idx val="38"/>
            <c:invertIfNegative val="0"/>
            <c:bubble3D val="0"/>
            <c:spPr>
              <a:solidFill>
                <a:srgbClr val="8F2866"/>
              </a:solidFill>
              <a:ln w="6350" cmpd="sng">
                <a:solidFill>
                  <a:srgbClr val="000000"/>
                </a:solidFill>
              </a:ln>
              <a:effectLst/>
            </c:spPr>
            <c:extLst>
              <c:ext xmlns:c16="http://schemas.microsoft.com/office/drawing/2014/chart" uri="{C3380CC4-5D6E-409C-BE32-E72D297353CC}">
                <c16:uniqueId val="{00000021-63BC-421E-A0B8-BBFA8D2AFB25}"/>
              </c:ext>
            </c:extLst>
          </c:dPt>
          <c:cat>
            <c:strRef>
              <c:f>CLIM3!$T$8:$T$36</c:f>
              <c:strCache>
                <c:ptCount val="29"/>
                <c:pt idx="0">
                  <c:v>LVA</c:v>
                </c:pt>
                <c:pt idx="1">
                  <c:v>ISL</c:v>
                </c:pt>
                <c:pt idx="2">
                  <c:v>NOR</c:v>
                </c:pt>
                <c:pt idx="3">
                  <c:v>SWE</c:v>
                </c:pt>
                <c:pt idx="4">
                  <c:v>SVK</c:v>
                </c:pt>
                <c:pt idx="5">
                  <c:v>LTU</c:v>
                </c:pt>
                <c:pt idx="6">
                  <c:v>SVN</c:v>
                </c:pt>
                <c:pt idx="7">
                  <c:v>FIN</c:v>
                </c:pt>
                <c:pt idx="8">
                  <c:v>CHE</c:v>
                </c:pt>
                <c:pt idx="9">
                  <c:v>BGR</c:v>
                </c:pt>
                <c:pt idx="10">
                  <c:v>IRL</c:v>
                </c:pt>
                <c:pt idx="11">
                  <c:v>EST</c:v>
                </c:pt>
                <c:pt idx="12">
                  <c:v>HUN</c:v>
                </c:pt>
                <c:pt idx="13">
                  <c:v>AUT</c:v>
                </c:pt>
                <c:pt idx="14">
                  <c:v>LUX</c:v>
                </c:pt>
                <c:pt idx="15">
                  <c:v>CZE</c:v>
                </c:pt>
                <c:pt idx="16">
                  <c:v>NLD</c:v>
                </c:pt>
                <c:pt idx="17">
                  <c:v>FRA</c:v>
                </c:pt>
                <c:pt idx="18">
                  <c:v>DEU</c:v>
                </c:pt>
                <c:pt idx="19">
                  <c:v>BEL</c:v>
                </c:pt>
                <c:pt idx="20">
                  <c:v>DNK</c:v>
                </c:pt>
                <c:pt idx="21">
                  <c:v>EU</c:v>
                </c:pt>
                <c:pt idx="22">
                  <c:v>POL</c:v>
                </c:pt>
                <c:pt idx="23">
                  <c:v>ESP</c:v>
                </c:pt>
                <c:pt idx="24">
                  <c:v>PRT</c:v>
                </c:pt>
                <c:pt idx="25">
                  <c:v>ITA</c:v>
                </c:pt>
                <c:pt idx="26">
                  <c:v>TUR</c:v>
                </c:pt>
                <c:pt idx="27">
                  <c:v>GRC</c:v>
                </c:pt>
                <c:pt idx="28">
                  <c:v>ROU</c:v>
                </c:pt>
              </c:strCache>
            </c:strRef>
          </c:cat>
          <c:val>
            <c:numRef>
              <c:f>CLIM3!$U$8:$U$36</c:f>
              <c:numCache>
                <c:formatCode>General</c:formatCode>
                <c:ptCount val="29"/>
                <c:pt idx="0">
                  <c:v>0.14000000000000001</c:v>
                </c:pt>
                <c:pt idx="1">
                  <c:v>0.15</c:v>
                </c:pt>
                <c:pt idx="2">
                  <c:v>0.17</c:v>
                </c:pt>
                <c:pt idx="3">
                  <c:v>0.23</c:v>
                </c:pt>
                <c:pt idx="4">
                  <c:v>0.23</c:v>
                </c:pt>
                <c:pt idx="5">
                  <c:v>0.41</c:v>
                </c:pt>
                <c:pt idx="6">
                  <c:v>0.42</c:v>
                </c:pt>
                <c:pt idx="7">
                  <c:v>0.5</c:v>
                </c:pt>
                <c:pt idx="8">
                  <c:v>0.71</c:v>
                </c:pt>
                <c:pt idx="9">
                  <c:v>0.85</c:v>
                </c:pt>
                <c:pt idx="10">
                  <c:v>0.99</c:v>
                </c:pt>
                <c:pt idx="11">
                  <c:v>1.1399999999999999</c:v>
                </c:pt>
                <c:pt idx="12">
                  <c:v>1.3</c:v>
                </c:pt>
                <c:pt idx="13">
                  <c:v>1.71</c:v>
                </c:pt>
                <c:pt idx="14">
                  <c:v>1.88</c:v>
                </c:pt>
                <c:pt idx="15">
                  <c:v>2.16</c:v>
                </c:pt>
                <c:pt idx="16">
                  <c:v>2.75</c:v>
                </c:pt>
                <c:pt idx="17">
                  <c:v>3.19</c:v>
                </c:pt>
                <c:pt idx="18">
                  <c:v>3.35</c:v>
                </c:pt>
                <c:pt idx="19">
                  <c:v>3.42</c:v>
                </c:pt>
                <c:pt idx="20">
                  <c:v>3.85</c:v>
                </c:pt>
                <c:pt idx="21">
                  <c:v>5.15</c:v>
                </c:pt>
                <c:pt idx="22">
                  <c:v>5.16</c:v>
                </c:pt>
                <c:pt idx="23">
                  <c:v>7.12</c:v>
                </c:pt>
                <c:pt idx="24">
                  <c:v>7.27</c:v>
                </c:pt>
                <c:pt idx="25">
                  <c:v>10.02</c:v>
                </c:pt>
                <c:pt idx="26">
                  <c:v>11.67</c:v>
                </c:pt>
                <c:pt idx="27">
                  <c:v>13.16</c:v>
                </c:pt>
                <c:pt idx="28">
                  <c:v>47.38</c:v>
                </c:pt>
              </c:numCache>
            </c:numRef>
          </c:val>
          <c:extLst>
            <c:ext xmlns:c16="http://schemas.microsoft.com/office/drawing/2014/chart" uri="{C3380CC4-5D6E-409C-BE32-E72D297353CC}">
              <c16:uniqueId val="{00000022-63BC-421E-A0B8-BBFA8D2AFB25}"/>
            </c:ext>
          </c:extLst>
        </c:ser>
        <c:dLbls>
          <c:showLegendKey val="0"/>
          <c:showVal val="0"/>
          <c:showCatName val="0"/>
          <c:showSerName val="0"/>
          <c:showPercent val="0"/>
          <c:showBubbleSize val="0"/>
        </c:dLbls>
        <c:gapWidth val="80"/>
        <c:axId val="1011005392"/>
        <c:axId val="1011013592"/>
      </c:barChart>
      <c:dateAx>
        <c:axId val="1011005392"/>
        <c:scaling>
          <c:orientation val="minMax"/>
        </c:scaling>
        <c:delete val="0"/>
        <c:axPos val="b"/>
        <c:numFmt formatCode="yyyy" sourceLinked="0"/>
        <c:majorTickMark val="none"/>
        <c:minorTickMark val="none"/>
        <c:tickLblPos val="low"/>
        <c:spPr>
          <a:noFill/>
          <a:ln w="9525" cap="flat" cmpd="sng" algn="ctr">
            <a:solidFill>
              <a:srgbClr val="000000"/>
            </a:solidFill>
            <a:prstDash val="solid"/>
            <a:round/>
          </a:ln>
          <a:effectLst/>
          <a:extLst>
            <a:ext uri="{909E8E84-426E-40DD-AFC4-6F175D3DCCD1}">
              <a14:hiddenFill xmlns:a14="http://schemas.microsoft.com/office/drawing/2010/main">
                <a:noFill/>
              </a14:hiddenFill>
            </a:ext>
          </a:extLst>
        </c:spPr>
        <c:txPr>
          <a:bodyPr rot="-5400000" spcFirstLastPara="1" vertOverflow="ellipsis" wrap="square" anchor="ctr" anchorCtr="1"/>
          <a:lstStyle/>
          <a:p>
            <a:pPr>
              <a:defRPr sz="14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011013592"/>
        <c:crosses val="autoZero"/>
        <c:auto val="1"/>
        <c:lblOffset val="20"/>
        <c:baseTimeUnit val="years"/>
        <c:majorUnit val="1"/>
        <c:majorTimeUnit val="years"/>
        <c:minorUnit val="1"/>
        <c:minorTimeUnit val="years"/>
      </c:dateAx>
      <c:valAx>
        <c:axId val="1011013592"/>
        <c:scaling>
          <c:orientation val="minMax"/>
        </c:scaling>
        <c:delete val="0"/>
        <c:axPos val="l"/>
        <c:majorGridlines>
          <c:spPr>
            <a:ln w="9525" cap="flat" cmpd="sng" algn="ctr">
              <a:solidFill>
                <a:srgbClr val="C8C8C8"/>
              </a:solidFill>
              <a:prstDash val="solid"/>
              <a:round/>
            </a:ln>
            <a:effectLst/>
          </c:spPr>
        </c:majorGridlines>
        <c:numFmt formatCode="General" sourceLinked="0"/>
        <c:majorTickMark val="none"/>
        <c:minorTickMark val="none"/>
        <c:tickLblPos val="nextTo"/>
        <c:spPr>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a:noFill/>
              </a14:hiddenLine>
            </a:ext>
          </a:extLst>
        </c:spPr>
        <c:txPr>
          <a:bodyPr rot="-60000000" spcFirstLastPara="1" vertOverflow="ellipsis" vert="horz" wrap="square" anchor="ctr" anchorCtr="1"/>
          <a:lstStyle/>
          <a:p>
            <a:pPr>
              <a:defRPr sz="14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011005392"/>
        <c:crosses val="autoZero"/>
        <c:crossBetween val="between"/>
      </c:valAx>
      <c:spPr>
        <a:solidFill>
          <a:schemeClr val="bg1"/>
        </a:solidFill>
        <a:ln>
          <a:noFill/>
        </a:ln>
        <a:effectLst/>
        <a:extLst>
          <a:ext uri="{91240B29-F687-4F45-9708-019B960494DF}">
            <a14:hiddenLine xmlns:a14="http://schemas.microsoft.com/office/drawing/2010/main">
              <a:noFill/>
            </a14:hiddenLine>
          </a:ext>
        </a:extLst>
      </c:spPr>
    </c:plotArea>
    <c:plotVisOnly val="1"/>
    <c:dispBlanksAs val="gap"/>
    <c:showDLblsOverMax val="1"/>
  </c:chart>
  <c:spPr>
    <a:noFill/>
    <a:ln w="9525" cap="flat" cmpd="sng" algn="ctr">
      <a:noFill/>
      <a:round/>
    </a:ln>
    <a:effectLst/>
    <a:extLst>
      <a:ext uri="{909E8E84-426E-40DD-AFC4-6F175D3DCCD1}">
        <a14:hiddenFill xmlns:a14="http://schemas.microsoft.com/office/drawing/2010/main">
          <a:solidFill>
            <a:sysClr val="window" lastClr="FFFFFF"/>
          </a:solidFill>
        </a14:hiddenFill>
      </a:ex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sz="1400" b="1">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114367475823958E-2"/>
          <c:y val="0.10278490028490027"/>
          <c:w val="0.95672712025529627"/>
          <c:h val="0.81922269705603046"/>
        </c:manualLayout>
      </c:layout>
      <c:lineChart>
        <c:grouping val="standard"/>
        <c:varyColors val="0"/>
        <c:ser>
          <c:idx val="0"/>
          <c:order val="0"/>
          <c:tx>
            <c:strRef>
              <c:f>INFL!$Y$10</c:f>
              <c:strCache>
                <c:ptCount val="1"/>
                <c:pt idx="0">
                  <c:v>Consumer price inflation</c:v>
                </c:pt>
              </c:strCache>
            </c:strRef>
          </c:tx>
          <c:spPr>
            <a:ln w="50800" cap="rnd">
              <a:solidFill>
                <a:srgbClr val="44546A"/>
              </a:solidFill>
              <a:prstDash val="solid"/>
              <a:round/>
            </a:ln>
            <a:effectLst/>
          </c:spPr>
          <c:marker>
            <c:symbol val="none"/>
          </c:marker>
          <c:cat>
            <c:numRef>
              <c:f>INFL!$W$34:$W$119</c:f>
              <c:numCache>
                <c:formatCode>m/d/yyyy</c:formatCode>
                <c:ptCount val="86"/>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pt idx="69">
                  <c:v>45566</c:v>
                </c:pt>
                <c:pt idx="70">
                  <c:v>45597</c:v>
                </c:pt>
                <c:pt idx="71">
                  <c:v>45627</c:v>
                </c:pt>
                <c:pt idx="72">
                  <c:v>45658</c:v>
                </c:pt>
                <c:pt idx="73">
                  <c:v>45689</c:v>
                </c:pt>
                <c:pt idx="74">
                  <c:v>45717</c:v>
                </c:pt>
                <c:pt idx="75">
                  <c:v>45748</c:v>
                </c:pt>
                <c:pt idx="76">
                  <c:v>45778</c:v>
                </c:pt>
                <c:pt idx="77">
                  <c:v>45809</c:v>
                </c:pt>
                <c:pt idx="78">
                  <c:v>45839</c:v>
                </c:pt>
                <c:pt idx="79">
                  <c:v>45870</c:v>
                </c:pt>
                <c:pt idx="80">
                  <c:v>45901</c:v>
                </c:pt>
                <c:pt idx="81">
                  <c:v>45931</c:v>
                </c:pt>
                <c:pt idx="82">
                  <c:v>45962</c:v>
                </c:pt>
                <c:pt idx="83">
                  <c:v>45992</c:v>
                </c:pt>
                <c:pt idx="84">
                  <c:v>46023</c:v>
                </c:pt>
                <c:pt idx="85">
                  <c:v>46054</c:v>
                </c:pt>
              </c:numCache>
            </c:numRef>
          </c:cat>
          <c:val>
            <c:numRef>
              <c:f>INFL!$Y$34:$Y$119</c:f>
              <c:numCache>
                <c:formatCode>0.0</c:formatCode>
                <c:ptCount val="86"/>
                <c:pt idx="0">
                  <c:v>3.22731524789527</c:v>
                </c:pt>
                <c:pt idx="1">
                  <c:v>3.9819567584382001</c:v>
                </c:pt>
                <c:pt idx="2">
                  <c:v>4.2177081718095097</c:v>
                </c:pt>
                <c:pt idx="3">
                  <c:v>4.4458166100647896</c:v>
                </c:pt>
                <c:pt idx="4">
                  <c:v>4.3898695318496301</c:v>
                </c:pt>
                <c:pt idx="5">
                  <c:v>3.92758514881853</c:v>
                </c:pt>
                <c:pt idx="6">
                  <c:v>4.1268863566369998</c:v>
                </c:pt>
                <c:pt idx="7">
                  <c:v>4.04677642714275</c:v>
                </c:pt>
                <c:pt idx="8">
                  <c:v>3.5189718482251799</c:v>
                </c:pt>
                <c:pt idx="9">
                  <c:v>3.25425790754251</c:v>
                </c:pt>
                <c:pt idx="10">
                  <c:v>3.7511436413540902</c:v>
                </c:pt>
                <c:pt idx="11">
                  <c:v>4.0524070688604299</c:v>
                </c:pt>
                <c:pt idx="12">
                  <c:v>3.8815888838543402</c:v>
                </c:pt>
                <c:pt idx="13">
                  <c:v>2.85714285714295</c:v>
                </c:pt>
                <c:pt idx="14">
                  <c:v>2.6930516292219502</c:v>
                </c:pt>
                <c:pt idx="15">
                  <c:v>2.2760863139225802</c:v>
                </c:pt>
                <c:pt idx="16">
                  <c:v>1.7497426848992399</c:v>
                </c:pt>
                <c:pt idx="17">
                  <c:v>2.1700620017715999</c:v>
                </c:pt>
                <c:pt idx="18">
                  <c:v>2.5140490979004202</c:v>
                </c:pt>
                <c:pt idx="19">
                  <c:v>2.4844720496898098</c:v>
                </c:pt>
                <c:pt idx="20" formatCode="General">
                  <c:v>2.0691693762933401</c:v>
                </c:pt>
                <c:pt idx="21" formatCode="General">
                  <c:v>1.82621502209138</c:v>
                </c:pt>
                <c:pt idx="22" formatCode="General">
                  <c:v>1.64609053497928</c:v>
                </c:pt>
                <c:pt idx="23" formatCode="General">
                  <c:v>1.83016105417301</c:v>
                </c:pt>
                <c:pt idx="24" formatCode="General">
                  <c:v>2.00639720849124</c:v>
                </c:pt>
                <c:pt idx="25" formatCode="General">
                  <c:v>2.4578243164634701</c:v>
                </c:pt>
                <c:pt idx="26" formatCode="General">
                  <c:v>2.49203129527712</c:v>
                </c:pt>
                <c:pt idx="27" formatCode="General">
                  <c:v>2.6589595375726498</c:v>
                </c:pt>
                <c:pt idx="28" formatCode="General">
                  <c:v>3.2369942196529902</c:v>
                </c:pt>
                <c:pt idx="29" formatCode="General">
                  <c:v>3.46770697876067</c:v>
                </c:pt>
                <c:pt idx="30" formatCode="General">
                  <c:v>3.7795729948057901</c:v>
                </c:pt>
                <c:pt idx="31" formatCode="General">
                  <c:v>3.997113997114</c:v>
                </c:pt>
                <c:pt idx="32" formatCode="General">
                  <c:v>5.2273385461915503</c:v>
                </c:pt>
                <c:pt idx="33" formatCode="General">
                  <c:v>6.4940700028925704</c:v>
                </c:pt>
                <c:pt idx="34" formatCode="General">
                  <c:v>6.7379988432623099</c:v>
                </c:pt>
                <c:pt idx="35" formatCode="General">
                  <c:v>6.6858375269593502</c:v>
                </c:pt>
                <c:pt idx="36" formatCode="General">
                  <c:v>7.2405929304446301</c:v>
                </c:pt>
                <c:pt idx="37" formatCode="General">
                  <c:v>7.9063165365503298</c:v>
                </c:pt>
                <c:pt idx="38" formatCode="General">
                  <c:v>9.5702572801803498</c:v>
                </c:pt>
                <c:pt idx="39" formatCode="General">
                  <c:v>11.683558558558399</c:v>
                </c:pt>
                <c:pt idx="40" formatCode="General">
                  <c:v>12.416013437849401</c:v>
                </c:pt>
                <c:pt idx="41" formatCode="General">
                  <c:v>13.028906577292901</c:v>
                </c:pt>
                <c:pt idx="42" formatCode="General">
                  <c:v>13.024742841257201</c:v>
                </c:pt>
                <c:pt idx="43" formatCode="General">
                  <c:v>13.320382961010299</c:v>
                </c:pt>
                <c:pt idx="44" formatCode="General">
                  <c:v>13.4305765790566</c:v>
                </c:pt>
                <c:pt idx="45" formatCode="General">
                  <c:v>13.4727692516636</c:v>
                </c:pt>
                <c:pt idx="46" formatCode="General">
                  <c:v>14.589542129503601</c:v>
                </c:pt>
                <c:pt idx="47" formatCode="General">
                  <c:v>14.123989218328401</c:v>
                </c:pt>
                <c:pt idx="48" formatCode="General">
                  <c:v>13.437001594896399</c:v>
                </c:pt>
                <c:pt idx="49" formatCode="General">
                  <c:v>13.3780584056826</c:v>
                </c:pt>
                <c:pt idx="50" formatCode="General">
                  <c:v>12.1403689846472</c:v>
                </c:pt>
                <c:pt idx="51" formatCode="General">
                  <c:v>10.410889841189601</c:v>
                </c:pt>
                <c:pt idx="52" formatCode="General">
                  <c:v>9.60029884198741</c:v>
                </c:pt>
                <c:pt idx="53" formatCode="General">
                  <c:v>9.2537682233753404</c:v>
                </c:pt>
                <c:pt idx="54" formatCode="General">
                  <c:v>8.9287910466107707</c:v>
                </c:pt>
                <c:pt idx="55" formatCode="General">
                  <c:v>9.2934982245618194</c:v>
                </c:pt>
                <c:pt idx="56" formatCode="General">
                  <c:v>9.1714181729949509</c:v>
                </c:pt>
                <c:pt idx="57" formatCode="General">
                  <c:v>8.3303411131060692</c:v>
                </c:pt>
                <c:pt idx="58" formatCode="General">
                  <c:v>6.8920676202868298</c:v>
                </c:pt>
                <c:pt idx="59" formatCode="General">
                  <c:v>7.0146433632493501</c:v>
                </c:pt>
                <c:pt idx="60" formatCode="General">
                  <c:v>7.3462214411247899</c:v>
                </c:pt>
                <c:pt idx="61" formatCode="General">
                  <c:v>7.1237962640674004</c:v>
                </c:pt>
                <c:pt idx="62" formatCode="General">
                  <c:v>6.6958122411411898</c:v>
                </c:pt>
                <c:pt idx="63" formatCode="General">
                  <c:v>6.2442922374431902</c:v>
                </c:pt>
                <c:pt idx="64" formatCode="General">
                  <c:v>5.7714155873673301</c:v>
                </c:pt>
                <c:pt idx="65" formatCode="General">
                  <c:v>5.3488635078588498</c:v>
                </c:pt>
                <c:pt idx="66" formatCode="General">
                  <c:v>5.8033194083789796</c:v>
                </c:pt>
                <c:pt idx="67" formatCode="General">
                  <c:v>5.2767196952726199</c:v>
                </c:pt>
                <c:pt idx="68" formatCode="General">
                  <c:v>4.8449827758639197</c:v>
                </c:pt>
                <c:pt idx="69" formatCode="General">
                  <c:v>4.9828748204620803</c:v>
                </c:pt>
                <c:pt idx="70" formatCode="General">
                  <c:v>5.4191550541913101</c:v>
                </c:pt>
                <c:pt idx="71" formatCode="General">
                  <c:v>5.45133524608298</c:v>
                </c:pt>
                <c:pt idx="72" formatCode="General">
                  <c:v>5.2717747216764499</c:v>
                </c:pt>
                <c:pt idx="73" formatCode="General">
                  <c:v>5.1770822051347203</c:v>
                </c:pt>
                <c:pt idx="74" formatCode="General">
                  <c:v>5.07871468621991</c:v>
                </c:pt>
                <c:pt idx="75" formatCode="General">
                  <c:v>4.9210271838401303</c:v>
                </c:pt>
                <c:pt idx="76" formatCode="General">
                  <c:v>5.40279269602512</c:v>
                </c:pt>
                <c:pt idx="77" formatCode="General">
                  <c:v>5.7857449549176003</c:v>
                </c:pt>
                <c:pt idx="78" formatCode="General">
                  <c:v>6.5841425674949896</c:v>
                </c:pt>
                <c:pt idx="79" formatCode="General">
                  <c:v>8.5133553261677797</c:v>
                </c:pt>
                <c:pt idx="80" formatCode="General">
                  <c:v>8.6168521462641401</c:v>
                </c:pt>
                <c:pt idx="81" formatCode="General">
                  <c:v>8.4403283519257304</c:v>
                </c:pt>
                <c:pt idx="82" formatCode="General">
                  <c:v>8.6235837180024593</c:v>
                </c:pt>
                <c:pt idx="83" formatCode="General">
                  <c:v>8.6019254918375605</c:v>
                </c:pt>
                <c:pt idx="84" formatCode="General">
                  <c:v>8.4603421461898591</c:v>
                </c:pt>
              </c:numCache>
            </c:numRef>
          </c:val>
          <c:smooth val="0"/>
          <c:extLst>
            <c:ext xmlns:c16="http://schemas.microsoft.com/office/drawing/2014/chart" uri="{C3380CC4-5D6E-409C-BE32-E72D297353CC}">
              <c16:uniqueId val="{00000000-A799-4E9F-B4CF-6C7BD3FADEC9}"/>
            </c:ext>
          </c:extLst>
        </c:ser>
        <c:dLbls>
          <c:showLegendKey val="0"/>
          <c:showVal val="0"/>
          <c:showCatName val="0"/>
          <c:showSerName val="0"/>
          <c:showPercent val="0"/>
          <c:showBubbleSize val="0"/>
        </c:dLbls>
        <c:marker val="1"/>
        <c:smooth val="0"/>
        <c:axId val="2070336560"/>
        <c:axId val="285976095"/>
      </c:lineChart>
      <c:lineChart>
        <c:grouping val="standard"/>
        <c:varyColors val="0"/>
        <c:ser>
          <c:idx val="2"/>
          <c:order val="1"/>
          <c:tx>
            <c:strRef>
              <c:f>INFL!$R$10</c:f>
              <c:strCache>
                <c:ptCount val="1"/>
                <c:pt idx="0">
                  <c:v>Nominal wage growth</c:v>
                </c:pt>
              </c:strCache>
            </c:strRef>
          </c:tx>
          <c:spPr>
            <a:ln w="50800" cap="rnd">
              <a:solidFill>
                <a:srgbClr val="1AAE89"/>
              </a:solidFill>
              <a:prstDash val="solid"/>
              <a:round/>
            </a:ln>
            <a:effectLst/>
          </c:spPr>
          <c:marker>
            <c:symbol val="none"/>
          </c:marker>
          <c:cat>
            <c:numRef>
              <c:f>INFL!$O$26:$O$54</c:f>
              <c:numCache>
                <c:formatCode>m/d/yyyy</c:formatCode>
                <c:ptCount val="29"/>
                <c:pt idx="0">
                  <c:v>43466</c:v>
                </c:pt>
                <c:pt idx="1">
                  <c:v>43556</c:v>
                </c:pt>
                <c:pt idx="2">
                  <c:v>43647</c:v>
                </c:pt>
                <c:pt idx="3">
                  <c:v>43739</c:v>
                </c:pt>
                <c:pt idx="4">
                  <c:v>43831</c:v>
                </c:pt>
                <c:pt idx="5">
                  <c:v>43922</c:v>
                </c:pt>
                <c:pt idx="6">
                  <c:v>44013</c:v>
                </c:pt>
                <c:pt idx="7">
                  <c:v>44105</c:v>
                </c:pt>
                <c:pt idx="8">
                  <c:v>44197</c:v>
                </c:pt>
                <c:pt idx="9">
                  <c:v>44287</c:v>
                </c:pt>
                <c:pt idx="10">
                  <c:v>44378</c:v>
                </c:pt>
                <c:pt idx="11">
                  <c:v>44470</c:v>
                </c:pt>
                <c:pt idx="12">
                  <c:v>44562</c:v>
                </c:pt>
                <c:pt idx="13">
                  <c:v>44652</c:v>
                </c:pt>
                <c:pt idx="14">
                  <c:v>44743</c:v>
                </c:pt>
                <c:pt idx="15">
                  <c:v>44835</c:v>
                </c:pt>
                <c:pt idx="16">
                  <c:v>44927</c:v>
                </c:pt>
                <c:pt idx="17">
                  <c:v>45017</c:v>
                </c:pt>
                <c:pt idx="18">
                  <c:v>45108</c:v>
                </c:pt>
                <c:pt idx="19">
                  <c:v>45200</c:v>
                </c:pt>
                <c:pt idx="20">
                  <c:v>45292</c:v>
                </c:pt>
                <c:pt idx="21">
                  <c:v>45383</c:v>
                </c:pt>
                <c:pt idx="22">
                  <c:v>45474</c:v>
                </c:pt>
                <c:pt idx="23">
                  <c:v>45566</c:v>
                </c:pt>
                <c:pt idx="24">
                  <c:v>45658</c:v>
                </c:pt>
                <c:pt idx="25">
                  <c:v>45748</c:v>
                </c:pt>
                <c:pt idx="26">
                  <c:v>45839</c:v>
                </c:pt>
                <c:pt idx="27">
                  <c:v>45931</c:v>
                </c:pt>
                <c:pt idx="28">
                  <c:v>46023</c:v>
                </c:pt>
              </c:numCache>
            </c:numRef>
          </c:cat>
          <c:val>
            <c:numRef>
              <c:f>INFL!$R$26:$R$54</c:f>
              <c:numCache>
                <c:formatCode>0.0</c:formatCode>
                <c:ptCount val="29"/>
                <c:pt idx="0">
                  <c:v>14.736923260104099</c:v>
                </c:pt>
                <c:pt idx="1">
                  <c:v>10.8210764744609</c:v>
                </c:pt>
                <c:pt idx="2">
                  <c:v>10.205270605204699</c:v>
                </c:pt>
                <c:pt idx="3">
                  <c:v>11.880030657104999</c:v>
                </c:pt>
                <c:pt idx="4">
                  <c:v>4.62051435618599</c:v>
                </c:pt>
                <c:pt idx="5">
                  <c:v>0.79529876993075899</c:v>
                </c:pt>
                <c:pt idx="6">
                  <c:v>4.7242528261840802</c:v>
                </c:pt>
                <c:pt idx="7">
                  <c:v>5.56674565741723</c:v>
                </c:pt>
                <c:pt idx="8">
                  <c:v>5.3872670027408098</c:v>
                </c:pt>
                <c:pt idx="9">
                  <c:v>9.8027118757240999</c:v>
                </c:pt>
                <c:pt idx="10">
                  <c:v>5.2843824362159699</c:v>
                </c:pt>
                <c:pt idx="11">
                  <c:v>4.6572200684077796</c:v>
                </c:pt>
                <c:pt idx="12">
                  <c:v>11.0923664957682</c:v>
                </c:pt>
                <c:pt idx="13">
                  <c:v>13.0319390566875</c:v>
                </c:pt>
                <c:pt idx="14">
                  <c:v>14.826508994492199</c:v>
                </c:pt>
                <c:pt idx="15">
                  <c:v>16.776763005522099</c:v>
                </c:pt>
                <c:pt idx="16">
                  <c:v>18.367493855618498</c:v>
                </c:pt>
                <c:pt idx="17">
                  <c:v>19.823384508846299</c:v>
                </c:pt>
                <c:pt idx="18">
                  <c:v>20.420238184490199</c:v>
                </c:pt>
                <c:pt idx="19">
                  <c:v>23.151052366241</c:v>
                </c:pt>
                <c:pt idx="20">
                  <c:v>18.0536677612752</c:v>
                </c:pt>
                <c:pt idx="21">
                  <c:v>17.5556153615805</c:v>
                </c:pt>
                <c:pt idx="22">
                  <c:v>19.704447060460001</c:v>
                </c:pt>
                <c:pt idx="23">
                  <c:v>14.3808844364072</c:v>
                </c:pt>
                <c:pt idx="24">
                  <c:v>14.4611255610527</c:v>
                </c:pt>
                <c:pt idx="25">
                  <c:v>11.025209791747001</c:v>
                </c:pt>
                <c:pt idx="26">
                  <c:v>5.1957859158150201</c:v>
                </c:pt>
              </c:numCache>
            </c:numRef>
          </c:val>
          <c:smooth val="0"/>
          <c:extLst>
            <c:ext xmlns:c16="http://schemas.microsoft.com/office/drawing/2014/chart" uri="{C3380CC4-5D6E-409C-BE32-E72D297353CC}">
              <c16:uniqueId val="{00000001-A799-4E9F-B4CF-6C7BD3FADEC9}"/>
            </c:ext>
          </c:extLst>
        </c:ser>
        <c:dLbls>
          <c:showLegendKey val="0"/>
          <c:showVal val="0"/>
          <c:showCatName val="0"/>
          <c:showSerName val="0"/>
          <c:showPercent val="0"/>
          <c:showBubbleSize val="0"/>
        </c:dLbls>
        <c:marker val="1"/>
        <c:smooth val="0"/>
        <c:axId val="358489519"/>
        <c:axId val="2002698943"/>
      </c:lineChart>
      <c:dateAx>
        <c:axId val="2070336560"/>
        <c:scaling>
          <c:orientation val="minMax"/>
          <c:max val="46082"/>
        </c:scaling>
        <c:delete val="0"/>
        <c:axPos val="b"/>
        <c:numFmt formatCode="yyyy" sourceLinked="0"/>
        <c:majorTickMark val="in"/>
        <c:minorTickMark val="in"/>
        <c:tickLblPos val="low"/>
        <c:spPr>
          <a:noFill/>
          <a:ln w="9525" cap="flat" cmpd="sng" algn="ctr">
            <a:solidFill>
              <a:srgbClr val="000000"/>
            </a:solidFill>
            <a:prstDash val="solid"/>
            <a:roun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14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285976095"/>
        <c:crosses val="autoZero"/>
        <c:auto val="1"/>
        <c:lblOffset val="0"/>
        <c:baseTimeUnit val="months"/>
        <c:majorUnit val="1"/>
        <c:majorTimeUnit val="years"/>
        <c:minorUnit val="3"/>
        <c:minorTimeUnit val="months"/>
      </c:dateAx>
      <c:valAx>
        <c:axId val="285976095"/>
        <c:scaling>
          <c:orientation val="minMax"/>
          <c:max val="25"/>
        </c:scaling>
        <c:delete val="0"/>
        <c:axPos val="l"/>
        <c:majorGridlines>
          <c:spPr>
            <a:ln w="9525" cap="flat" cmpd="sng" algn="ctr">
              <a:solidFill>
                <a:srgbClr val="C8C8C8"/>
              </a:solidFill>
              <a:prstDash val="solid"/>
              <a:round/>
            </a:ln>
            <a:effectLst/>
          </c:spPr>
        </c:majorGridlines>
        <c:numFmt formatCode="General" sourceLinked="0"/>
        <c:majorTickMark val="none"/>
        <c:minorTickMark val="none"/>
        <c:tickLblPos val="nextTo"/>
        <c:spPr>
          <a:noFill/>
          <a:ln>
            <a:noFill/>
          </a:ln>
          <a:effectLst/>
          <a:extLst>
            <a:ext uri="{91240B29-F687-4F45-9708-019B960494DF}">
              <a14:hiddenLine xmlns:a14="http://schemas.microsoft.com/office/drawing/2010/main">
                <a:noFill/>
              </a14:hiddenLine>
            </a:ext>
          </a:extLst>
        </c:spPr>
        <c:txPr>
          <a:bodyPr rot="-60000000" spcFirstLastPara="1" vertOverflow="ellipsis" vert="horz" wrap="square" anchor="ctr" anchorCtr="1"/>
          <a:lstStyle/>
          <a:p>
            <a:pPr>
              <a:defRPr sz="14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2070336560"/>
        <c:crosses val="autoZero"/>
        <c:crossBetween val="between"/>
      </c:valAx>
      <c:valAx>
        <c:axId val="2002698943"/>
        <c:scaling>
          <c:orientation val="minMax"/>
          <c:max val="25"/>
        </c:scaling>
        <c:delete val="0"/>
        <c:axPos val="r"/>
        <c:numFmt formatCode="0.0" sourceLinked="1"/>
        <c:majorTickMark val="none"/>
        <c:minorTickMark val="none"/>
        <c:tickLblPos val="none"/>
        <c:spPr>
          <a:noFill/>
          <a:ln>
            <a:noFill/>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358489519"/>
        <c:crosses val="max"/>
        <c:crossBetween val="between"/>
      </c:valAx>
      <c:dateAx>
        <c:axId val="358489519"/>
        <c:scaling>
          <c:orientation val="minMax"/>
          <c:max val="46082"/>
        </c:scaling>
        <c:delete val="0"/>
        <c:axPos val="t"/>
        <c:numFmt formatCode="m/d/yyyy"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2002698943"/>
        <c:crosses val="max"/>
        <c:auto val="1"/>
        <c:lblOffset val="100"/>
        <c:baseTimeUnit val="months"/>
        <c:majorUnit val="1"/>
        <c:minorUnit val="1"/>
      </c:dateAx>
      <c:spPr>
        <a:solidFill>
          <a:srgbClr val="FFFFFF"/>
        </a:solidFill>
        <a:ln>
          <a:noFill/>
        </a:ln>
        <a:effectLst/>
        <a:extLst>
          <a:ext uri="{91240B29-F687-4F45-9708-019B960494DF}">
            <a14:hiddenLine xmlns:a14="http://schemas.microsoft.com/office/drawing/2010/main">
              <a:noFill/>
            </a14:hiddenLine>
          </a:ext>
        </a:extLst>
      </c:spPr>
    </c:plotArea>
    <c:legend>
      <c:legendPos val="b"/>
      <c:layout>
        <c:manualLayout>
          <c:xMode val="edge"/>
          <c:yMode val="edge"/>
          <c:x val="3.5478192224195779E-2"/>
          <c:y val="9.8836657169990537E-4"/>
          <c:w val="0.95035977896191026"/>
          <c:h val="8.0733380816714134E-2"/>
        </c:manualLayout>
      </c:layout>
      <c:overlay val="1"/>
      <c:spPr>
        <a:noFill/>
        <a:ln>
          <a:noFill/>
        </a:ln>
        <a:effectLst/>
        <a:extLst>
          <a:ext uri="{91240B29-F687-4F45-9708-019B960494DF}">
            <a14:hiddenLine xmlns:a14="http://schemas.microsoft.com/office/drawing/2010/main">
              <a:noFill/>
            </a14:hiddenLine>
          </a:ext>
        </a:extLst>
      </c:spPr>
      <c:txPr>
        <a:bodyPr rot="0" spcFirstLastPara="1" vertOverflow="ellipsis" vert="horz" wrap="square" anchor="ctr" anchorCtr="1"/>
        <a:lstStyle/>
        <a:p>
          <a:pPr>
            <a:defRPr sz="14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legend>
    <c:plotVisOnly val="1"/>
    <c:dispBlanksAs val="gap"/>
    <c:showDLblsOverMax val="1"/>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a:extLst>
      <a:ext uri="{909E8E84-426E-40DD-AFC4-6F175D3DCCD1}">
        <a14:hiddenFill xmlns:a14="http://schemas.microsoft.com/office/drawing/2010/main">
          <a:solidFill>
            <a:sysClr val="window" lastClr="FFFFFF"/>
          </a:solidFill>
        </a14:hiddenFill>
      </a:ex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sz="1400" b="1">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114376119613739E-2"/>
          <c:y val="4.2481112490578794E-2"/>
          <c:w val="0.94826761397276493"/>
          <c:h val="0.81620750237416906"/>
        </c:manualLayout>
      </c:layout>
      <c:lineChart>
        <c:grouping val="standard"/>
        <c:varyColors val="0"/>
        <c:ser>
          <c:idx val="0"/>
          <c:order val="0"/>
          <c:tx>
            <c:strRef>
              <c:f>DEBT!$P$6</c:f>
              <c:strCache>
                <c:ptCount val="1"/>
                <c:pt idx="0">
                  <c:v>Historic</c:v>
                </c:pt>
              </c:strCache>
            </c:strRef>
          </c:tx>
          <c:spPr>
            <a:ln w="50800" cap="rnd">
              <a:solidFill>
                <a:srgbClr val="44546A"/>
              </a:solidFill>
              <a:prstDash val="solid"/>
              <a:round/>
            </a:ln>
            <a:effectLst/>
          </c:spPr>
          <c:marker>
            <c:symbol val="none"/>
          </c:marker>
          <c:cat>
            <c:numRef>
              <c:f>DEBT!$O$7:$O$47</c:f>
              <c:numCache>
                <c:formatCode>m/d/yyyy</c:formatCode>
                <c:ptCount val="41"/>
                <c:pt idx="0">
                  <c:v>36526</c:v>
                </c:pt>
                <c:pt idx="1">
                  <c:v>36892</c:v>
                </c:pt>
                <c:pt idx="2">
                  <c:v>37257</c:v>
                </c:pt>
                <c:pt idx="3">
                  <c:v>37622</c:v>
                </c:pt>
                <c:pt idx="4">
                  <c:v>37987</c:v>
                </c:pt>
                <c:pt idx="5">
                  <c:v>38353</c:v>
                </c:pt>
                <c:pt idx="6">
                  <c:v>38718</c:v>
                </c:pt>
                <c:pt idx="7">
                  <c:v>39083</c:v>
                </c:pt>
                <c:pt idx="8">
                  <c:v>39448</c:v>
                </c:pt>
                <c:pt idx="9">
                  <c:v>39814</c:v>
                </c:pt>
                <c:pt idx="10">
                  <c:v>40179</c:v>
                </c:pt>
                <c:pt idx="11">
                  <c:v>40544</c:v>
                </c:pt>
                <c:pt idx="12">
                  <c:v>40909</c:v>
                </c:pt>
                <c:pt idx="13">
                  <c:v>41275</c:v>
                </c:pt>
                <c:pt idx="14">
                  <c:v>41640</c:v>
                </c:pt>
                <c:pt idx="15">
                  <c:v>42005</c:v>
                </c:pt>
                <c:pt idx="16">
                  <c:v>42370</c:v>
                </c:pt>
                <c:pt idx="17">
                  <c:v>42736</c:v>
                </c:pt>
                <c:pt idx="18">
                  <c:v>43101</c:v>
                </c:pt>
                <c:pt idx="19">
                  <c:v>43466</c:v>
                </c:pt>
                <c:pt idx="20">
                  <c:v>43831</c:v>
                </c:pt>
                <c:pt idx="21">
                  <c:v>44197</c:v>
                </c:pt>
                <c:pt idx="22">
                  <c:v>44562</c:v>
                </c:pt>
                <c:pt idx="23">
                  <c:v>44927</c:v>
                </c:pt>
                <c:pt idx="24">
                  <c:v>45292</c:v>
                </c:pt>
                <c:pt idx="25">
                  <c:v>45658</c:v>
                </c:pt>
                <c:pt idx="26">
                  <c:v>46023</c:v>
                </c:pt>
                <c:pt idx="27">
                  <c:v>46388</c:v>
                </c:pt>
                <c:pt idx="28">
                  <c:v>46753</c:v>
                </c:pt>
                <c:pt idx="29">
                  <c:v>47119</c:v>
                </c:pt>
                <c:pt idx="30">
                  <c:v>47484</c:v>
                </c:pt>
                <c:pt idx="31">
                  <c:v>47849</c:v>
                </c:pt>
                <c:pt idx="32">
                  <c:v>48214</c:v>
                </c:pt>
                <c:pt idx="33">
                  <c:v>48580</c:v>
                </c:pt>
                <c:pt idx="34">
                  <c:v>48945</c:v>
                </c:pt>
                <c:pt idx="35">
                  <c:v>49310</c:v>
                </c:pt>
                <c:pt idx="36">
                  <c:v>49675</c:v>
                </c:pt>
                <c:pt idx="37">
                  <c:v>50041</c:v>
                </c:pt>
                <c:pt idx="38">
                  <c:v>50406</c:v>
                </c:pt>
                <c:pt idx="39">
                  <c:v>50771</c:v>
                </c:pt>
                <c:pt idx="40">
                  <c:v>51136</c:v>
                </c:pt>
              </c:numCache>
            </c:numRef>
          </c:cat>
          <c:val>
            <c:numRef>
              <c:f>DEBT!$P$7:$P$47</c:f>
              <c:numCache>
                <c:formatCode>General</c:formatCode>
                <c:ptCount val="41"/>
                <c:pt idx="1">
                  <c:v>25.869441884158501</c:v>
                </c:pt>
                <c:pt idx="2">
                  <c:v>24.8207970631405</c:v>
                </c:pt>
                <c:pt idx="3">
                  <c:v>22.1093323384619</c:v>
                </c:pt>
                <c:pt idx="4">
                  <c:v>18.945245849515501</c:v>
                </c:pt>
                <c:pt idx="5">
                  <c:v>15.905109740959</c:v>
                </c:pt>
                <c:pt idx="6">
                  <c:v>12.423584136659001</c:v>
                </c:pt>
                <c:pt idx="7">
                  <c:v>11.949157499416801</c:v>
                </c:pt>
                <c:pt idx="8">
                  <c:v>12.331627986071201</c:v>
                </c:pt>
                <c:pt idx="9">
                  <c:v>21.7738618050643</c:v>
                </c:pt>
                <c:pt idx="10">
                  <c:v>28.961425485361701</c:v>
                </c:pt>
                <c:pt idx="11">
                  <c:v>32.344751249499801</c:v>
                </c:pt>
                <c:pt idx="12">
                  <c:v>35.374484860065301</c:v>
                </c:pt>
                <c:pt idx="13">
                  <c:v>37.781262566613002</c:v>
                </c:pt>
                <c:pt idx="14">
                  <c:v>39.136693551401201</c:v>
                </c:pt>
                <c:pt idx="15">
                  <c:v>37.711294359430298</c:v>
                </c:pt>
                <c:pt idx="16">
                  <c:v>37.833877189434602</c:v>
                </c:pt>
                <c:pt idx="17">
                  <c:v>35.262251758588299</c:v>
                </c:pt>
                <c:pt idx="18">
                  <c:v>34.613910803345703</c:v>
                </c:pt>
                <c:pt idx="19">
                  <c:v>35.185395737642999</c:v>
                </c:pt>
                <c:pt idx="20">
                  <c:v>46.873592994391799</c:v>
                </c:pt>
                <c:pt idx="21">
                  <c:v>48.594537642597402</c:v>
                </c:pt>
                <c:pt idx="22">
                  <c:v>48.0638348551471</c:v>
                </c:pt>
                <c:pt idx="23">
                  <c:v>49.299738852644097</c:v>
                </c:pt>
                <c:pt idx="24">
                  <c:v>54.844080204717599</c:v>
                </c:pt>
              </c:numCache>
            </c:numRef>
          </c:val>
          <c:smooth val="0"/>
          <c:extLst>
            <c:ext xmlns:c16="http://schemas.microsoft.com/office/drawing/2014/chart" uri="{C3380CC4-5D6E-409C-BE32-E72D297353CC}">
              <c16:uniqueId val="{00000000-156B-43E4-B54F-D332607E941D}"/>
            </c:ext>
          </c:extLst>
        </c:ser>
        <c:ser>
          <c:idx val="1"/>
          <c:order val="1"/>
          <c:tx>
            <c:strRef>
              <c:f>DEBT!$Q$6</c:f>
              <c:strCache>
                <c:ptCount val="1"/>
                <c:pt idx="0">
                  <c:v>Current path </c:v>
                </c:pt>
              </c:strCache>
            </c:strRef>
          </c:tx>
          <c:spPr>
            <a:ln w="50800" cap="rnd">
              <a:solidFill>
                <a:srgbClr val="1AAE89"/>
              </a:solidFill>
              <a:prstDash val="solid"/>
              <a:round/>
            </a:ln>
            <a:effectLst/>
          </c:spPr>
          <c:marker>
            <c:symbol val="none"/>
          </c:marker>
          <c:cat>
            <c:numRef>
              <c:f>DEBT!$O$7:$O$47</c:f>
              <c:numCache>
                <c:formatCode>m/d/yyyy</c:formatCode>
                <c:ptCount val="41"/>
                <c:pt idx="0">
                  <c:v>36526</c:v>
                </c:pt>
                <c:pt idx="1">
                  <c:v>36892</c:v>
                </c:pt>
                <c:pt idx="2">
                  <c:v>37257</c:v>
                </c:pt>
                <c:pt idx="3">
                  <c:v>37622</c:v>
                </c:pt>
                <c:pt idx="4">
                  <c:v>37987</c:v>
                </c:pt>
                <c:pt idx="5">
                  <c:v>38353</c:v>
                </c:pt>
                <c:pt idx="6">
                  <c:v>38718</c:v>
                </c:pt>
                <c:pt idx="7">
                  <c:v>39083</c:v>
                </c:pt>
                <c:pt idx="8">
                  <c:v>39448</c:v>
                </c:pt>
                <c:pt idx="9">
                  <c:v>39814</c:v>
                </c:pt>
                <c:pt idx="10">
                  <c:v>40179</c:v>
                </c:pt>
                <c:pt idx="11">
                  <c:v>40544</c:v>
                </c:pt>
                <c:pt idx="12">
                  <c:v>40909</c:v>
                </c:pt>
                <c:pt idx="13">
                  <c:v>41275</c:v>
                </c:pt>
                <c:pt idx="14">
                  <c:v>41640</c:v>
                </c:pt>
                <c:pt idx="15">
                  <c:v>42005</c:v>
                </c:pt>
                <c:pt idx="16">
                  <c:v>42370</c:v>
                </c:pt>
                <c:pt idx="17">
                  <c:v>42736</c:v>
                </c:pt>
                <c:pt idx="18">
                  <c:v>43101</c:v>
                </c:pt>
                <c:pt idx="19">
                  <c:v>43466</c:v>
                </c:pt>
                <c:pt idx="20">
                  <c:v>43831</c:v>
                </c:pt>
                <c:pt idx="21">
                  <c:v>44197</c:v>
                </c:pt>
                <c:pt idx="22">
                  <c:v>44562</c:v>
                </c:pt>
                <c:pt idx="23">
                  <c:v>44927</c:v>
                </c:pt>
                <c:pt idx="24">
                  <c:v>45292</c:v>
                </c:pt>
                <c:pt idx="25">
                  <c:v>45658</c:v>
                </c:pt>
                <c:pt idx="26">
                  <c:v>46023</c:v>
                </c:pt>
                <c:pt idx="27">
                  <c:v>46388</c:v>
                </c:pt>
                <c:pt idx="28">
                  <c:v>46753</c:v>
                </c:pt>
                <c:pt idx="29">
                  <c:v>47119</c:v>
                </c:pt>
                <c:pt idx="30">
                  <c:v>47484</c:v>
                </c:pt>
                <c:pt idx="31">
                  <c:v>47849</c:v>
                </c:pt>
                <c:pt idx="32">
                  <c:v>48214</c:v>
                </c:pt>
                <c:pt idx="33">
                  <c:v>48580</c:v>
                </c:pt>
                <c:pt idx="34">
                  <c:v>48945</c:v>
                </c:pt>
                <c:pt idx="35">
                  <c:v>49310</c:v>
                </c:pt>
                <c:pt idx="36">
                  <c:v>49675</c:v>
                </c:pt>
                <c:pt idx="37">
                  <c:v>50041</c:v>
                </c:pt>
                <c:pt idx="38">
                  <c:v>50406</c:v>
                </c:pt>
                <c:pt idx="39">
                  <c:v>50771</c:v>
                </c:pt>
                <c:pt idx="40">
                  <c:v>51136</c:v>
                </c:pt>
              </c:numCache>
            </c:numRef>
          </c:cat>
          <c:val>
            <c:numRef>
              <c:f>DEBT!$Q$7:$Q$47</c:f>
              <c:numCache>
                <c:formatCode>General</c:formatCode>
                <c:ptCount val="41"/>
                <c:pt idx="24" formatCode="0.0">
                  <c:v>54.844080204717599</c:v>
                </c:pt>
                <c:pt idx="25" formatCode="0.0">
                  <c:v>59.5127010396644</c:v>
                </c:pt>
                <c:pt idx="26" formatCode="0.0">
                  <c:v>62.667296652980603</c:v>
                </c:pt>
                <c:pt idx="27" formatCode="0.0">
                  <c:v>66.023506540713996</c:v>
                </c:pt>
                <c:pt idx="28" formatCode="0.0">
                  <c:v>68.480557477898458</c:v>
                </c:pt>
                <c:pt idx="29" formatCode="0.0">
                  <c:v>71.384250642974962</c:v>
                </c:pt>
                <c:pt idx="30" formatCode="0.0">
                  <c:v>74.489892785822363</c:v>
                </c:pt>
                <c:pt idx="31" formatCode="0.0">
                  <c:v>77.592473404089048</c:v>
                </c:pt>
                <c:pt idx="32" formatCode="0.0">
                  <c:v>80.675648766836403</c:v>
                </c:pt>
                <c:pt idx="33" formatCode="0.0">
                  <c:v>83.887304040740162</c:v>
                </c:pt>
                <c:pt idx="34" formatCode="0.0">
                  <c:v>87.231047421268144</c:v>
                </c:pt>
                <c:pt idx="35" formatCode="0.0">
                  <c:v>90.654888934515952</c:v>
                </c:pt>
                <c:pt idx="36" formatCode="0.0">
                  <c:v>94.099088774880542</c:v>
                </c:pt>
                <c:pt idx="37" formatCode="0.0">
                  <c:v>97.616027244486531</c:v>
                </c:pt>
                <c:pt idx="38" formatCode="0.0">
                  <c:v>101.20243154228244</c:v>
                </c:pt>
                <c:pt idx="39" formatCode="0.0">
                  <c:v>104.85218825279634</c:v>
                </c:pt>
                <c:pt idx="40" formatCode="0.0">
                  <c:v>108.589890882891</c:v>
                </c:pt>
              </c:numCache>
            </c:numRef>
          </c:val>
          <c:smooth val="0"/>
          <c:extLst>
            <c:ext xmlns:c16="http://schemas.microsoft.com/office/drawing/2014/chart" uri="{C3380CC4-5D6E-409C-BE32-E72D297353CC}">
              <c16:uniqueId val="{00000001-156B-43E4-B54F-D332607E941D}"/>
            </c:ext>
          </c:extLst>
        </c:ser>
        <c:ser>
          <c:idx val="2"/>
          <c:order val="2"/>
          <c:tx>
            <c:strRef>
              <c:f>DEBT!$R$6</c:f>
              <c:strCache>
                <c:ptCount val="1"/>
                <c:pt idx="0">
                  <c:v>Prudent path under fiscal rules</c:v>
                </c:pt>
              </c:strCache>
            </c:strRef>
          </c:tx>
          <c:spPr>
            <a:ln w="50800" cap="rnd">
              <a:solidFill>
                <a:srgbClr val="FFC002"/>
              </a:solidFill>
              <a:prstDash val="sysDash"/>
              <a:round/>
            </a:ln>
            <a:effectLst/>
          </c:spPr>
          <c:marker>
            <c:symbol val="none"/>
          </c:marker>
          <c:cat>
            <c:numRef>
              <c:f>DEBT!$O$7:$O$47</c:f>
              <c:numCache>
                <c:formatCode>m/d/yyyy</c:formatCode>
                <c:ptCount val="41"/>
                <c:pt idx="0">
                  <c:v>36526</c:v>
                </c:pt>
                <c:pt idx="1">
                  <c:v>36892</c:v>
                </c:pt>
                <c:pt idx="2">
                  <c:v>37257</c:v>
                </c:pt>
                <c:pt idx="3">
                  <c:v>37622</c:v>
                </c:pt>
                <c:pt idx="4">
                  <c:v>37987</c:v>
                </c:pt>
                <c:pt idx="5">
                  <c:v>38353</c:v>
                </c:pt>
                <c:pt idx="6">
                  <c:v>38718</c:v>
                </c:pt>
                <c:pt idx="7">
                  <c:v>39083</c:v>
                </c:pt>
                <c:pt idx="8">
                  <c:v>39448</c:v>
                </c:pt>
                <c:pt idx="9">
                  <c:v>39814</c:v>
                </c:pt>
                <c:pt idx="10">
                  <c:v>40179</c:v>
                </c:pt>
                <c:pt idx="11">
                  <c:v>40544</c:v>
                </c:pt>
                <c:pt idx="12">
                  <c:v>40909</c:v>
                </c:pt>
                <c:pt idx="13">
                  <c:v>41275</c:v>
                </c:pt>
                <c:pt idx="14">
                  <c:v>41640</c:v>
                </c:pt>
                <c:pt idx="15">
                  <c:v>42005</c:v>
                </c:pt>
                <c:pt idx="16">
                  <c:v>42370</c:v>
                </c:pt>
                <c:pt idx="17">
                  <c:v>42736</c:v>
                </c:pt>
                <c:pt idx="18">
                  <c:v>43101</c:v>
                </c:pt>
                <c:pt idx="19">
                  <c:v>43466</c:v>
                </c:pt>
                <c:pt idx="20">
                  <c:v>43831</c:v>
                </c:pt>
                <c:pt idx="21">
                  <c:v>44197</c:v>
                </c:pt>
                <c:pt idx="22">
                  <c:v>44562</c:v>
                </c:pt>
                <c:pt idx="23">
                  <c:v>44927</c:v>
                </c:pt>
                <c:pt idx="24">
                  <c:v>45292</c:v>
                </c:pt>
                <c:pt idx="25">
                  <c:v>45658</c:v>
                </c:pt>
                <c:pt idx="26">
                  <c:v>46023</c:v>
                </c:pt>
                <c:pt idx="27">
                  <c:v>46388</c:v>
                </c:pt>
                <c:pt idx="28">
                  <c:v>46753</c:v>
                </c:pt>
                <c:pt idx="29">
                  <c:v>47119</c:v>
                </c:pt>
                <c:pt idx="30">
                  <c:v>47484</c:v>
                </c:pt>
                <c:pt idx="31">
                  <c:v>47849</c:v>
                </c:pt>
                <c:pt idx="32">
                  <c:v>48214</c:v>
                </c:pt>
                <c:pt idx="33">
                  <c:v>48580</c:v>
                </c:pt>
                <c:pt idx="34">
                  <c:v>48945</c:v>
                </c:pt>
                <c:pt idx="35">
                  <c:v>49310</c:v>
                </c:pt>
                <c:pt idx="36">
                  <c:v>49675</c:v>
                </c:pt>
                <c:pt idx="37">
                  <c:v>50041</c:v>
                </c:pt>
                <c:pt idx="38">
                  <c:v>50406</c:v>
                </c:pt>
                <c:pt idx="39">
                  <c:v>50771</c:v>
                </c:pt>
                <c:pt idx="40">
                  <c:v>51136</c:v>
                </c:pt>
              </c:numCache>
            </c:numRef>
          </c:cat>
          <c:val>
            <c:numRef>
              <c:f>DEBT!$R$7:$R$47</c:f>
              <c:numCache>
                <c:formatCode>General</c:formatCode>
                <c:ptCount val="41"/>
                <c:pt idx="27" formatCode="0.0">
                  <c:v>66.023506540713996</c:v>
                </c:pt>
                <c:pt idx="28" formatCode="0.0">
                  <c:v>67.762362149662081</c:v>
                </c:pt>
                <c:pt idx="29" formatCode="0.0">
                  <c:v>68.850945084380513</c:v>
                </c:pt>
                <c:pt idx="30" formatCode="0.0">
                  <c:v>69.09297217699978</c:v>
                </c:pt>
                <c:pt idx="31" formatCode="0.0">
                  <c:v>68.343699021412078</c:v>
                </c:pt>
                <c:pt idx="32" formatCode="0.0">
                  <c:v>67.363485688597848</c:v>
                </c:pt>
                <c:pt idx="33" formatCode="0.0">
                  <c:v>66.465003643758223</c:v>
                </c:pt>
                <c:pt idx="34" formatCode="0.0">
                  <c:v>65.652696419774387</c:v>
                </c:pt>
                <c:pt idx="35" formatCode="0.0">
                  <c:v>64.876772607663725</c:v>
                </c:pt>
                <c:pt idx="36" formatCode="0.0">
                  <c:v>64.082092288367036</c:v>
                </c:pt>
                <c:pt idx="37" formatCode="0.0">
                  <c:v>63.329858002170589</c:v>
                </c:pt>
                <c:pt idx="38" formatCode="0.0">
                  <c:v>62.618893853813134</c:v>
                </c:pt>
                <c:pt idx="39" formatCode="0.0">
                  <c:v>61.952950231604277</c:v>
                </c:pt>
                <c:pt idx="40" formatCode="0.0">
                  <c:v>61.362184980618565</c:v>
                </c:pt>
              </c:numCache>
            </c:numRef>
          </c:val>
          <c:smooth val="0"/>
          <c:extLst>
            <c:ext xmlns:c16="http://schemas.microsoft.com/office/drawing/2014/chart" uri="{C3380CC4-5D6E-409C-BE32-E72D297353CC}">
              <c16:uniqueId val="{00000002-156B-43E4-B54F-D332607E941D}"/>
            </c:ext>
          </c:extLst>
        </c:ser>
        <c:dLbls>
          <c:showLegendKey val="0"/>
          <c:showVal val="0"/>
          <c:showCatName val="0"/>
          <c:showSerName val="0"/>
          <c:showPercent val="0"/>
          <c:showBubbleSize val="0"/>
        </c:dLbls>
        <c:smooth val="0"/>
        <c:axId val="2070336560"/>
        <c:axId val="285976095"/>
      </c:lineChart>
      <c:dateAx>
        <c:axId val="2070336560"/>
        <c:scaling>
          <c:orientation val="minMax"/>
        </c:scaling>
        <c:delete val="0"/>
        <c:axPos val="b"/>
        <c:numFmt formatCode="yyyy" sourceLinked="0"/>
        <c:majorTickMark val="in"/>
        <c:minorTickMark val="in"/>
        <c:tickLblPos val="low"/>
        <c:spPr>
          <a:noFill/>
          <a:ln w="9525" cap="flat" cmpd="sng" algn="ctr">
            <a:solidFill>
              <a:srgbClr val="000000"/>
            </a:solidFill>
            <a:prstDash val="solid"/>
            <a:roun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14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285976095"/>
        <c:crosses val="autoZero"/>
        <c:auto val="1"/>
        <c:lblOffset val="0"/>
        <c:baseTimeUnit val="years"/>
        <c:majorUnit val="5"/>
        <c:majorTimeUnit val="years"/>
      </c:dateAx>
      <c:valAx>
        <c:axId val="285976095"/>
        <c:scaling>
          <c:orientation val="minMax"/>
        </c:scaling>
        <c:delete val="0"/>
        <c:axPos val="l"/>
        <c:majorGridlines>
          <c:spPr>
            <a:ln w="9525" cap="flat" cmpd="sng" algn="ctr">
              <a:solidFill>
                <a:srgbClr val="C8C8C8"/>
              </a:solidFill>
              <a:prstDash val="solid"/>
              <a:round/>
            </a:ln>
            <a:effectLst/>
          </c:spPr>
        </c:majorGridlines>
        <c:numFmt formatCode="General" sourceLinked="0"/>
        <c:majorTickMark val="none"/>
        <c:minorTickMark val="none"/>
        <c:tickLblPos val="nextTo"/>
        <c:spPr>
          <a:noFill/>
          <a:ln>
            <a:noFill/>
          </a:ln>
          <a:effectLst/>
          <a:extLst>
            <a:ext uri="{91240B29-F687-4F45-9708-019B960494DF}">
              <a14:hiddenLine xmlns:a14="http://schemas.microsoft.com/office/drawing/2010/main">
                <a:noFill/>
              </a14:hiddenLine>
            </a:ext>
          </a:extLst>
        </c:spPr>
        <c:txPr>
          <a:bodyPr rot="-60000000" spcFirstLastPara="1" vertOverflow="ellipsis" vert="horz" wrap="square" anchor="ctr" anchorCtr="1"/>
          <a:lstStyle/>
          <a:p>
            <a:pPr>
              <a:defRPr sz="14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2070336560"/>
        <c:crosses val="autoZero"/>
        <c:crossBetween val="between"/>
      </c:valAx>
      <c:spPr>
        <a:solidFill>
          <a:srgbClr val="FFFFFF"/>
        </a:solidFill>
        <a:ln>
          <a:noFill/>
        </a:ln>
        <a:effectLst/>
        <a:extLst>
          <a:ext uri="{91240B29-F687-4F45-9708-019B960494DF}">
            <a14:hiddenLine xmlns:a14="http://schemas.microsoft.com/office/drawing/2010/main">
              <a:noFill/>
            </a14:hiddenLine>
          </a:ext>
        </a:extLst>
      </c:spPr>
    </c:plotArea>
    <c:legend>
      <c:legendPos val="b"/>
      <c:legendEntry>
        <c:idx val="0"/>
        <c:delete val="1"/>
      </c:legendEntry>
      <c:layout>
        <c:manualLayout>
          <c:xMode val="edge"/>
          <c:yMode val="edge"/>
          <c:x val="3.7984646635224127E-2"/>
          <c:y val="4.6216263061262745E-2"/>
          <c:w val="0.95802841918294845"/>
          <c:h val="0.13242426400759738"/>
        </c:manualLayout>
      </c:layout>
      <c:overlay val="1"/>
      <c:spPr>
        <a:noFill/>
        <a:ln>
          <a:noFill/>
        </a:ln>
        <a:effectLst/>
        <a:extLst>
          <a:ext uri="{91240B29-F687-4F45-9708-019B960494DF}">
            <a14:hiddenLine xmlns:a14="http://schemas.microsoft.com/office/drawing/2010/main">
              <a:noFill/>
            </a14:hiddenLine>
          </a:ext>
        </a:extLst>
      </c:spPr>
      <c:txPr>
        <a:bodyPr rot="0" spcFirstLastPara="1" vertOverflow="ellipsis" vert="horz" wrap="square" anchor="ctr" anchorCtr="1"/>
        <a:lstStyle/>
        <a:p>
          <a:pPr>
            <a:defRPr sz="14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legend>
    <c:plotVisOnly val="1"/>
    <c:dispBlanksAs val="gap"/>
    <c:showDLblsOverMax val="1"/>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a:extLst>
      <a:ext uri="{909E8E84-426E-40DD-AFC4-6F175D3DCCD1}">
        <a14:hiddenFill xmlns:a14="http://schemas.microsoft.com/office/drawing/2010/main">
          <a:solidFill>
            <a:sysClr val="window" lastClr="FFFFFF"/>
          </a:solidFill>
        </a14:hiddenFill>
      </a:ex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sz="1400" b="1">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114376119613739E-2"/>
          <c:y val="4.2481112490578794E-2"/>
          <c:w val="0.95672712025529627"/>
          <c:h val="0.87048105602216075"/>
        </c:manualLayout>
      </c:layout>
      <c:lineChart>
        <c:grouping val="standard"/>
        <c:varyColors val="0"/>
        <c:ser>
          <c:idx val="0"/>
          <c:order val="0"/>
          <c:tx>
            <c:strRef>
              <c:f>GOV!$Q$10</c:f>
              <c:strCache>
                <c:ptCount val="1"/>
                <c:pt idx="0">
                  <c:v>← Total expenditure</c:v>
                </c:pt>
              </c:strCache>
            </c:strRef>
          </c:tx>
          <c:spPr>
            <a:ln w="50800" cap="rnd">
              <a:solidFill>
                <a:srgbClr val="44546A"/>
              </a:solidFill>
              <a:prstDash val="solid"/>
              <a:round/>
            </a:ln>
            <a:effectLst/>
          </c:spPr>
          <c:marker>
            <c:symbol val="none"/>
          </c:marker>
          <c:cat>
            <c:numRef>
              <c:f>GOV!$O$22:$O$33</c:f>
              <c:numCache>
                <c:formatCode>m/d/yyyy</c:formatCode>
                <c:ptCount val="12"/>
                <c:pt idx="0">
                  <c:v>41640</c:v>
                </c:pt>
                <c:pt idx="1">
                  <c:v>42005</c:v>
                </c:pt>
                <c:pt idx="2">
                  <c:v>42370</c:v>
                </c:pt>
                <c:pt idx="3">
                  <c:v>42736</c:v>
                </c:pt>
                <c:pt idx="4">
                  <c:v>43101</c:v>
                </c:pt>
                <c:pt idx="5">
                  <c:v>43466</c:v>
                </c:pt>
                <c:pt idx="6">
                  <c:v>43831</c:v>
                </c:pt>
                <c:pt idx="7">
                  <c:v>44197</c:v>
                </c:pt>
                <c:pt idx="8">
                  <c:v>44562</c:v>
                </c:pt>
                <c:pt idx="9">
                  <c:v>44927</c:v>
                </c:pt>
                <c:pt idx="10">
                  <c:v>45292</c:v>
                </c:pt>
                <c:pt idx="11">
                  <c:v>45658</c:v>
                </c:pt>
              </c:numCache>
            </c:numRef>
          </c:cat>
          <c:val>
            <c:numRef>
              <c:f>GOV!$Q$22:$Q$33</c:f>
              <c:numCache>
                <c:formatCode>#,##0.00</c:formatCode>
                <c:ptCount val="12"/>
                <c:pt idx="0">
                  <c:v>35.579686203571498</c:v>
                </c:pt>
                <c:pt idx="1">
                  <c:v>35.881903353680002</c:v>
                </c:pt>
                <c:pt idx="2">
                  <c:v>34.788881323698199</c:v>
                </c:pt>
                <c:pt idx="3">
                  <c:v>33.560367140015202</c:v>
                </c:pt>
                <c:pt idx="4" formatCode="0.0">
                  <c:v>34.566358169127099</c:v>
                </c:pt>
                <c:pt idx="5" formatCode="0.0">
                  <c:v>36.293251480602201</c:v>
                </c:pt>
                <c:pt idx="6" formatCode="0.0">
                  <c:v>41.705138726463503</c:v>
                </c:pt>
                <c:pt idx="7" formatCode="0.0">
                  <c:v>39.968410190963802</c:v>
                </c:pt>
                <c:pt idx="8" formatCode="0.0">
                  <c:v>40.907135631733603</c:v>
                </c:pt>
                <c:pt idx="9" formatCode="0.0">
                  <c:v>41.064519653441401</c:v>
                </c:pt>
                <c:pt idx="10" formatCode="0.0">
                  <c:v>43.5528975292114</c:v>
                </c:pt>
              </c:numCache>
            </c:numRef>
          </c:val>
          <c:smooth val="0"/>
          <c:extLst>
            <c:ext xmlns:c16="http://schemas.microsoft.com/office/drawing/2014/chart" uri="{C3380CC4-5D6E-409C-BE32-E72D297353CC}">
              <c16:uniqueId val="{00000001-8708-404D-B69F-E4FA41C1E06A}"/>
            </c:ext>
          </c:extLst>
        </c:ser>
        <c:ser>
          <c:idx val="2"/>
          <c:order val="1"/>
          <c:tx>
            <c:strRef>
              <c:f>GOV!$R$10</c:f>
              <c:strCache>
                <c:ptCount val="1"/>
                <c:pt idx="0">
                  <c:v>← Total revenue</c:v>
                </c:pt>
              </c:strCache>
            </c:strRef>
          </c:tx>
          <c:spPr>
            <a:ln w="50800" cap="rnd">
              <a:solidFill>
                <a:srgbClr val="8F2866"/>
              </a:solidFill>
              <a:prstDash val="solid"/>
              <a:round/>
            </a:ln>
            <a:effectLst/>
          </c:spPr>
          <c:marker>
            <c:symbol val="none"/>
          </c:marker>
          <c:cat>
            <c:numRef>
              <c:f>GOV!$O$22:$O$33</c:f>
              <c:numCache>
                <c:formatCode>m/d/yyyy</c:formatCode>
                <c:ptCount val="12"/>
                <c:pt idx="0">
                  <c:v>41640</c:v>
                </c:pt>
                <c:pt idx="1">
                  <c:v>42005</c:v>
                </c:pt>
                <c:pt idx="2">
                  <c:v>42370</c:v>
                </c:pt>
                <c:pt idx="3">
                  <c:v>42736</c:v>
                </c:pt>
                <c:pt idx="4">
                  <c:v>43101</c:v>
                </c:pt>
                <c:pt idx="5">
                  <c:v>43466</c:v>
                </c:pt>
                <c:pt idx="6">
                  <c:v>43831</c:v>
                </c:pt>
                <c:pt idx="7">
                  <c:v>44197</c:v>
                </c:pt>
                <c:pt idx="8">
                  <c:v>44562</c:v>
                </c:pt>
                <c:pt idx="9">
                  <c:v>44927</c:v>
                </c:pt>
                <c:pt idx="10">
                  <c:v>45292</c:v>
                </c:pt>
                <c:pt idx="11">
                  <c:v>45658</c:v>
                </c:pt>
              </c:numCache>
            </c:numRef>
          </c:cat>
          <c:val>
            <c:numRef>
              <c:f>GOV!$R$22:$R$33</c:f>
              <c:numCache>
                <c:formatCode>#,##0.00</c:formatCode>
                <c:ptCount val="12"/>
                <c:pt idx="0">
                  <c:v>34.393419095387202</c:v>
                </c:pt>
                <c:pt idx="1">
                  <c:v>35.359988076602797</c:v>
                </c:pt>
                <c:pt idx="2">
                  <c:v>32.276134509354797</c:v>
                </c:pt>
                <c:pt idx="3">
                  <c:v>31.047475836070699</c:v>
                </c:pt>
                <c:pt idx="4" formatCode="0.0">
                  <c:v>31.742988714538502</c:v>
                </c:pt>
                <c:pt idx="5" formatCode="0.0">
                  <c:v>31.938992402592799</c:v>
                </c:pt>
                <c:pt idx="6" formatCode="0.0">
                  <c:v>32.447278039679802</c:v>
                </c:pt>
                <c:pt idx="7" formatCode="0.0">
                  <c:v>32.786631606975803</c:v>
                </c:pt>
                <c:pt idx="8" formatCode="0.0">
                  <c:v>34.382663326490899</c:v>
                </c:pt>
                <c:pt idx="9" formatCode="0.0">
                  <c:v>34.359635779212098</c:v>
                </c:pt>
                <c:pt idx="10" formatCode="0.0">
                  <c:v>34.204246936632401</c:v>
                </c:pt>
              </c:numCache>
            </c:numRef>
          </c:val>
          <c:smooth val="0"/>
          <c:extLst>
            <c:ext xmlns:c16="http://schemas.microsoft.com/office/drawing/2014/chart" uri="{C3380CC4-5D6E-409C-BE32-E72D297353CC}">
              <c16:uniqueId val="{00000002-8708-404D-B69F-E4FA41C1E06A}"/>
            </c:ext>
          </c:extLst>
        </c:ser>
        <c:dLbls>
          <c:showLegendKey val="0"/>
          <c:showVal val="0"/>
          <c:showCatName val="0"/>
          <c:showSerName val="0"/>
          <c:showPercent val="0"/>
          <c:showBubbleSize val="0"/>
        </c:dLbls>
        <c:smooth val="0"/>
        <c:axId val="2070336560"/>
        <c:axId val="285976095"/>
      </c:lineChart>
      <c:dateAx>
        <c:axId val="2070336560"/>
        <c:scaling>
          <c:orientation val="minMax"/>
          <c:max val="45292"/>
        </c:scaling>
        <c:delete val="0"/>
        <c:axPos val="b"/>
        <c:numFmt formatCode="yyyy" sourceLinked="0"/>
        <c:majorTickMark val="in"/>
        <c:minorTickMark val="none"/>
        <c:tickLblPos val="low"/>
        <c:spPr>
          <a:noFill/>
          <a:ln w="9525" cap="flat" cmpd="sng" algn="ctr">
            <a:solidFill>
              <a:srgbClr val="000000"/>
            </a:solidFill>
            <a:prstDash val="solid"/>
            <a:roun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1400" b="1" i="0" u="none" strike="noStrike" kern="1200" baseline="0">
                <a:solidFill>
                  <a:srgbClr val="080808"/>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285976095"/>
        <c:crosses val="autoZero"/>
        <c:auto val="1"/>
        <c:lblOffset val="0"/>
        <c:baseTimeUnit val="years"/>
        <c:majorUnit val="1"/>
        <c:majorTimeUnit val="years"/>
        <c:minorUnit val="3"/>
        <c:minorTimeUnit val="years"/>
      </c:dateAx>
      <c:valAx>
        <c:axId val="285976095"/>
        <c:scaling>
          <c:orientation val="minMax"/>
          <c:max val="44"/>
          <c:min val="30"/>
        </c:scaling>
        <c:delete val="0"/>
        <c:axPos val="l"/>
        <c:majorGridlines>
          <c:spPr>
            <a:ln w="9525" cap="flat" cmpd="sng" algn="ctr">
              <a:solidFill>
                <a:srgbClr val="C8C8C8"/>
              </a:solidFill>
              <a:prstDash val="solid"/>
              <a:round/>
            </a:ln>
            <a:effectLst/>
          </c:spPr>
        </c:majorGridlines>
        <c:numFmt formatCode="General" sourceLinked="0"/>
        <c:majorTickMark val="none"/>
        <c:minorTickMark val="none"/>
        <c:tickLblPos val="nextTo"/>
        <c:spPr>
          <a:noFill/>
          <a:ln>
            <a:noFill/>
          </a:ln>
          <a:effectLst/>
          <a:extLst>
            <a:ext uri="{91240B29-F687-4F45-9708-019B960494DF}">
              <a14:hiddenLine xmlns:a14="http://schemas.microsoft.com/office/drawing/2010/main">
                <a:noFill/>
              </a14:hiddenLine>
            </a:ext>
          </a:extLst>
        </c:spPr>
        <c:txPr>
          <a:bodyPr rot="-60000000" spcFirstLastPara="1" vertOverflow="ellipsis" vert="horz" wrap="square" anchor="ctr" anchorCtr="1"/>
          <a:lstStyle/>
          <a:p>
            <a:pPr>
              <a:defRPr sz="1400" b="1" i="0" u="none" strike="noStrike" kern="1200" baseline="0">
                <a:solidFill>
                  <a:srgbClr val="080808"/>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2070336560"/>
        <c:crosses val="autoZero"/>
        <c:crossBetween val="between"/>
      </c:valAx>
      <c:spPr>
        <a:solidFill>
          <a:srgbClr val="FFFFFF"/>
        </a:solidFill>
        <a:ln>
          <a:noFill/>
        </a:ln>
        <a:effectLst/>
        <a:extLst>
          <a:ext uri="{91240B29-F687-4F45-9708-019B960494DF}">
            <a14:hiddenLine xmlns:a14="http://schemas.microsoft.com/office/drawing/2010/main">
              <a:noFill/>
            </a14:hiddenLine>
          </a:ext>
        </a:extLst>
      </c:spPr>
    </c:plotArea>
    <c:plotVisOnly val="1"/>
    <c:dispBlanksAs val="gap"/>
    <c:showDLblsOverMax val="1"/>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a:extLst>
      <a:ext uri="{909E8E84-426E-40DD-AFC4-6F175D3DCCD1}">
        <a14:hiddenFill xmlns:a14="http://schemas.microsoft.com/office/drawing/2010/main">
          <a:solidFill>
            <a:sysClr val="window" lastClr="FFFFFF"/>
          </a:solidFill>
        </a14:hiddenFill>
      </a:ex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sz="1400" b="1">
          <a:solidFill>
            <a:srgbClr val="080808"/>
          </a:solidFill>
          <a:latin typeface="Calibri" panose="020F0502020204030204" pitchFamily="34" charset="0"/>
          <a:ea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08407341622261E-2"/>
          <c:y val="2.7883884310818254E-2"/>
          <c:w val="0.95485987763962898"/>
          <c:h val="0.82065835707502377"/>
        </c:manualLayout>
      </c:layout>
      <c:barChart>
        <c:barDir val="col"/>
        <c:grouping val="stacked"/>
        <c:varyColors val="0"/>
        <c:ser>
          <c:idx val="0"/>
          <c:order val="0"/>
          <c:spPr>
            <a:solidFill>
              <a:srgbClr val="44546A"/>
            </a:solidFill>
            <a:ln w="6350" cmpd="sng">
              <a:solidFill>
                <a:srgbClr val="000000"/>
              </a:solidFill>
            </a:ln>
            <a:effectLst/>
          </c:spPr>
          <c:invertIfNegative val="0"/>
          <c:dPt>
            <c:idx val="2"/>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1-FAF4-4058-9D97-AF9AE1120A51}"/>
              </c:ext>
            </c:extLst>
          </c:dPt>
          <c:dPt>
            <c:idx val="9"/>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3-FAF4-4058-9D97-AF9AE1120A51}"/>
              </c:ext>
            </c:extLst>
          </c:dPt>
          <c:dPt>
            <c:idx val="14"/>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5-FAF4-4058-9D97-AF9AE1120A51}"/>
              </c:ext>
            </c:extLst>
          </c:dPt>
          <c:dPt>
            <c:idx val="16"/>
            <c:invertIfNegative val="0"/>
            <c:bubble3D val="0"/>
            <c:spPr>
              <a:solidFill>
                <a:srgbClr val="8792A1"/>
              </a:solidFill>
              <a:ln w="6350" cmpd="sng">
                <a:solidFill>
                  <a:srgbClr val="000000"/>
                </a:solidFill>
              </a:ln>
              <a:effectLst/>
            </c:spPr>
            <c:extLst>
              <c:ext xmlns:c16="http://schemas.microsoft.com/office/drawing/2014/chart" uri="{C3380CC4-5D6E-409C-BE32-E72D297353CC}">
                <c16:uniqueId val="{00000007-FAF4-4058-9D97-AF9AE1120A51}"/>
              </c:ext>
            </c:extLst>
          </c:dPt>
          <c:dPt>
            <c:idx val="17"/>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9-FAF4-4058-9D97-AF9AE1120A51}"/>
              </c:ext>
            </c:extLst>
          </c:dPt>
          <c:dPt>
            <c:idx val="24"/>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B-FAF4-4058-9D97-AF9AE1120A51}"/>
              </c:ext>
            </c:extLst>
          </c:dPt>
          <c:dPt>
            <c:idx val="25"/>
            <c:invertIfNegative val="0"/>
            <c:bubble3D val="0"/>
            <c:spPr>
              <a:solidFill>
                <a:srgbClr val="8F2866"/>
              </a:solidFill>
              <a:ln w="6350" cmpd="sng">
                <a:solidFill>
                  <a:srgbClr val="000000"/>
                </a:solidFill>
              </a:ln>
              <a:effectLst/>
            </c:spPr>
            <c:extLst>
              <c:ext xmlns:c16="http://schemas.microsoft.com/office/drawing/2014/chart" uri="{C3380CC4-5D6E-409C-BE32-E72D297353CC}">
                <c16:uniqueId val="{0000000D-FAF4-4058-9D97-AF9AE1120A51}"/>
              </c:ext>
            </c:extLst>
          </c:dPt>
          <c:dPt>
            <c:idx val="27"/>
            <c:invertIfNegative val="0"/>
            <c:bubble3D val="0"/>
            <c:spPr>
              <a:solidFill>
                <a:srgbClr val="8F2866"/>
              </a:solidFill>
              <a:ln w="6350" cmpd="sng">
                <a:solidFill>
                  <a:srgbClr val="000000"/>
                </a:solidFill>
              </a:ln>
              <a:effectLst/>
            </c:spPr>
            <c:extLst>
              <c:ext xmlns:c16="http://schemas.microsoft.com/office/drawing/2014/chart" uri="{C3380CC4-5D6E-409C-BE32-E72D297353CC}">
                <c16:uniqueId val="{0000000F-FAF4-4058-9D97-AF9AE1120A51}"/>
              </c:ext>
            </c:extLst>
          </c:dPt>
          <c:cat>
            <c:strRef>
              <c:f>VAT!$O$7:$O$32</c:f>
              <c:strCache>
                <c:ptCount val="26"/>
                <c:pt idx="0">
                  <c:v>LUX</c:v>
                </c:pt>
                <c:pt idx="1">
                  <c:v>AUT</c:v>
                </c:pt>
                <c:pt idx="2">
                  <c:v>FIN</c:v>
                </c:pt>
                <c:pt idx="3">
                  <c:v>SVN</c:v>
                </c:pt>
                <c:pt idx="4">
                  <c:v>PRT</c:v>
                </c:pt>
                <c:pt idx="5">
                  <c:v>LVA</c:v>
                </c:pt>
                <c:pt idx="6">
                  <c:v>NLD</c:v>
                </c:pt>
                <c:pt idx="7">
                  <c:v>FRA</c:v>
                </c:pt>
                <c:pt idx="8">
                  <c:v>HUN</c:v>
                </c:pt>
                <c:pt idx="9">
                  <c:v>SWE</c:v>
                </c:pt>
                <c:pt idx="10">
                  <c:v>DNK</c:v>
                </c:pt>
                <c:pt idx="11">
                  <c:v>CZE</c:v>
                </c:pt>
                <c:pt idx="12">
                  <c:v>IRL</c:v>
                </c:pt>
                <c:pt idx="13">
                  <c:v>BGR</c:v>
                </c:pt>
                <c:pt idx="14">
                  <c:v>GRC</c:v>
                </c:pt>
                <c:pt idx="15">
                  <c:v>HRV</c:v>
                </c:pt>
                <c:pt idx="16">
                  <c:v>EU</c:v>
                </c:pt>
                <c:pt idx="17">
                  <c:v>SVK</c:v>
                </c:pt>
                <c:pt idx="18">
                  <c:v>ESP</c:v>
                </c:pt>
                <c:pt idx="19">
                  <c:v>DEU</c:v>
                </c:pt>
                <c:pt idx="20">
                  <c:v>EST</c:v>
                </c:pt>
                <c:pt idx="21">
                  <c:v>POL</c:v>
                </c:pt>
                <c:pt idx="22">
                  <c:v>LTU</c:v>
                </c:pt>
                <c:pt idx="23">
                  <c:v>BEL</c:v>
                </c:pt>
                <c:pt idx="24">
                  <c:v>ITA</c:v>
                </c:pt>
                <c:pt idx="25">
                  <c:v>ROU</c:v>
                </c:pt>
              </c:strCache>
            </c:strRef>
          </c:cat>
          <c:val>
            <c:numRef>
              <c:f>VAT!$P$7:$P$32</c:f>
              <c:numCache>
                <c:formatCode>General</c:formatCode>
                <c:ptCount val="26"/>
                <c:pt idx="0">
                  <c:v>0.185810224</c:v>
                </c:pt>
                <c:pt idx="1">
                  <c:v>0.610267805</c:v>
                </c:pt>
                <c:pt idx="2">
                  <c:v>1.45613726</c:v>
                </c:pt>
                <c:pt idx="3">
                  <c:v>4.4848185579999997</c:v>
                </c:pt>
                <c:pt idx="4">
                  <c:v>4.5560275480000003</c:v>
                </c:pt>
                <c:pt idx="5">
                  <c:v>5.3444700770000004</c:v>
                </c:pt>
                <c:pt idx="6">
                  <c:v>7.2681172800000002</c:v>
                </c:pt>
                <c:pt idx="7">
                  <c:v>7.384150032</c:v>
                </c:pt>
                <c:pt idx="8">
                  <c:v>7.4350789219999998</c:v>
                </c:pt>
                <c:pt idx="9">
                  <c:v>7.684986404</c:v>
                </c:pt>
                <c:pt idx="10">
                  <c:v>7.9561257410000001</c:v>
                </c:pt>
                <c:pt idx="11">
                  <c:v>8.0455050369999999</c:v>
                </c:pt>
                <c:pt idx="12">
                  <c:v>8.3154156829999994</c:v>
                </c:pt>
                <c:pt idx="13">
                  <c:v>8.5771007420000007</c:v>
                </c:pt>
                <c:pt idx="14">
                  <c:v>9.0040206660000006</c:v>
                </c:pt>
                <c:pt idx="15">
                  <c:v>9.0144590949999994</c:v>
                </c:pt>
                <c:pt idx="16">
                  <c:v>9.5</c:v>
                </c:pt>
                <c:pt idx="17">
                  <c:v>9.6857110469999999</c:v>
                </c:pt>
                <c:pt idx="18">
                  <c:v>9.7178167900000005</c:v>
                </c:pt>
                <c:pt idx="19">
                  <c:v>9.7395154440000002</c:v>
                </c:pt>
                <c:pt idx="20">
                  <c:v>10.02750193</c:v>
                </c:pt>
                <c:pt idx="21">
                  <c:v>10.922179939999999</c:v>
                </c:pt>
                <c:pt idx="22">
                  <c:v>13.15906008</c:v>
                </c:pt>
                <c:pt idx="23">
                  <c:v>13.94125858</c:v>
                </c:pt>
                <c:pt idx="24">
                  <c:v>15.28512372</c:v>
                </c:pt>
                <c:pt idx="25">
                  <c:v>29.48399294</c:v>
                </c:pt>
              </c:numCache>
            </c:numRef>
          </c:val>
          <c:extLst>
            <c:ext xmlns:c16="http://schemas.microsoft.com/office/drawing/2014/chart" uri="{C3380CC4-5D6E-409C-BE32-E72D297353CC}">
              <c16:uniqueId val="{00000010-FAF4-4058-9D97-AF9AE1120A51}"/>
            </c:ext>
          </c:extLst>
        </c:ser>
        <c:dLbls>
          <c:showLegendKey val="0"/>
          <c:showVal val="0"/>
          <c:showCatName val="0"/>
          <c:showSerName val="0"/>
          <c:showPercent val="0"/>
          <c:showBubbleSize val="0"/>
        </c:dLbls>
        <c:gapWidth val="80"/>
        <c:axId val="1011005392"/>
        <c:axId val="1011013592"/>
      </c:barChart>
      <c:dateAx>
        <c:axId val="1011005392"/>
        <c:scaling>
          <c:orientation val="minMax"/>
        </c:scaling>
        <c:delete val="0"/>
        <c:axPos val="b"/>
        <c:numFmt formatCode="yyyy" sourceLinked="0"/>
        <c:majorTickMark val="none"/>
        <c:minorTickMark val="none"/>
        <c:tickLblPos val="low"/>
        <c:spPr>
          <a:noFill/>
          <a:ln w="9525" cap="flat" cmpd="sng" algn="ctr">
            <a:solidFill>
              <a:srgbClr val="000000"/>
            </a:solidFill>
            <a:prstDash val="solid"/>
            <a:round/>
          </a:ln>
          <a:effectLst/>
          <a:extLst>
            <a:ext uri="{909E8E84-426E-40DD-AFC4-6F175D3DCCD1}">
              <a14:hiddenFill xmlns:a14="http://schemas.microsoft.com/office/drawing/2010/main">
                <a:noFill/>
              </a14:hiddenFill>
            </a:ext>
          </a:extLst>
        </c:spPr>
        <c:txPr>
          <a:bodyPr rot="-5400000" spcFirstLastPara="1" vertOverflow="ellipsis" wrap="square" anchor="ctr" anchorCtr="1"/>
          <a:lstStyle/>
          <a:p>
            <a:pPr>
              <a:defRPr sz="1400" b="1" i="0" u="none" strike="noStrike" kern="1200" baseline="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011013592"/>
        <c:crosses val="autoZero"/>
        <c:auto val="1"/>
        <c:lblOffset val="20"/>
        <c:baseTimeUnit val="years"/>
        <c:majorUnit val="1"/>
        <c:majorTimeUnit val="years"/>
        <c:minorUnit val="1"/>
        <c:minorTimeUnit val="years"/>
      </c:dateAx>
      <c:valAx>
        <c:axId val="1011013592"/>
        <c:scaling>
          <c:orientation val="minMax"/>
        </c:scaling>
        <c:delete val="0"/>
        <c:axPos val="l"/>
        <c:majorGridlines>
          <c:spPr>
            <a:ln w="9525" cap="flat" cmpd="sng" algn="ctr">
              <a:solidFill>
                <a:srgbClr val="C8C8C8"/>
              </a:solidFill>
              <a:prstDash val="solid"/>
              <a:round/>
            </a:ln>
            <a:effectLst/>
          </c:spPr>
        </c:majorGridlines>
        <c:numFmt formatCode="General" sourceLinked="0"/>
        <c:majorTickMark val="none"/>
        <c:minorTickMark val="none"/>
        <c:tickLblPos val="nextTo"/>
        <c:spPr>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a:noFill/>
              </a14:hiddenLine>
            </a:ext>
          </a:extLst>
        </c:spPr>
        <c:txPr>
          <a:bodyPr rot="-60000000" spcFirstLastPara="1" vertOverflow="ellipsis" vert="horz" wrap="square" anchor="ctr" anchorCtr="1"/>
          <a:lstStyle/>
          <a:p>
            <a:pPr>
              <a:defRPr sz="1400" b="1" i="0" u="none" strike="noStrike" kern="1200" baseline="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011005392"/>
        <c:crosses val="autoZero"/>
        <c:crossBetween val="between"/>
      </c:valAx>
      <c:spPr>
        <a:solidFill>
          <a:schemeClr val="bg1"/>
        </a:solidFill>
        <a:ln>
          <a:noFill/>
        </a:ln>
        <a:effectLst/>
        <a:extLst>
          <a:ext uri="{91240B29-F687-4F45-9708-019B960494DF}">
            <a14:hiddenLine xmlns:a14="http://schemas.microsoft.com/office/drawing/2010/main">
              <a:noFill/>
            </a14:hiddenLine>
          </a:ext>
        </a:extLst>
      </c:spPr>
    </c:plotArea>
    <c:plotVisOnly val="1"/>
    <c:dispBlanksAs val="gap"/>
    <c:showDLblsOverMax val="1"/>
  </c:chart>
  <c:spPr>
    <a:noFill/>
    <a:ln w="9525" cap="flat" cmpd="sng" algn="ctr">
      <a:noFill/>
      <a:round/>
    </a:ln>
    <a:effectLst/>
    <a:extLst>
      <a:ext uri="{909E8E84-426E-40DD-AFC4-6F175D3DCCD1}">
        <a14:hiddenFill xmlns:a14="http://schemas.microsoft.com/office/drawing/2010/main">
          <a:solidFill>
            <a:sysClr val="window" lastClr="FFFFFF"/>
          </a:solidFill>
        </a14:hiddenFill>
      </a:ex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sz="1400" b="1">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831458456680483E-2"/>
          <c:y val="0.1132053924989061"/>
          <c:w val="0.95516854154331954"/>
          <c:h val="0.7436497492045937"/>
        </c:manualLayout>
      </c:layout>
      <c:barChart>
        <c:barDir val="col"/>
        <c:grouping val="stacked"/>
        <c:varyColors val="0"/>
        <c:ser>
          <c:idx val="0"/>
          <c:order val="0"/>
          <c:tx>
            <c:strRef>
              <c:f>COMPET1!$AA$6</c:f>
              <c:strCache>
                <c:ptCount val="1"/>
                <c:pt idx="0">
                  <c:v>Foreign owners</c:v>
                </c:pt>
              </c:strCache>
            </c:strRef>
          </c:tx>
          <c:spPr>
            <a:solidFill>
              <a:srgbClr val="44546A"/>
            </a:solidFill>
            <a:ln w="6350" cmpd="sng">
              <a:solidFill>
                <a:srgbClr val="000000"/>
              </a:solidFill>
            </a:ln>
            <a:effectLst/>
          </c:spPr>
          <c:invertIfNegative val="0"/>
          <c:dPt>
            <c:idx val="2"/>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1-92C2-4723-97E4-E5382960A31A}"/>
              </c:ext>
            </c:extLst>
          </c:dPt>
          <c:dPt>
            <c:idx val="9"/>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3-92C2-4723-97E4-E5382960A31A}"/>
              </c:ext>
            </c:extLst>
          </c:dPt>
          <c:dPt>
            <c:idx val="12"/>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5-92C2-4723-97E4-E5382960A31A}"/>
              </c:ext>
            </c:extLst>
          </c:dPt>
          <c:dPt>
            <c:idx val="16"/>
            <c:invertIfNegative val="0"/>
            <c:bubble3D val="0"/>
            <c:spPr>
              <a:solidFill>
                <a:srgbClr val="8792A1"/>
              </a:solidFill>
              <a:ln w="6350" cmpd="sng">
                <a:solidFill>
                  <a:srgbClr val="000000"/>
                </a:solidFill>
              </a:ln>
              <a:effectLst/>
            </c:spPr>
            <c:extLst>
              <c:ext xmlns:c16="http://schemas.microsoft.com/office/drawing/2014/chart" uri="{C3380CC4-5D6E-409C-BE32-E72D297353CC}">
                <c16:uniqueId val="{00000012-92C2-4723-97E4-E5382960A31A}"/>
              </c:ext>
            </c:extLst>
          </c:dPt>
          <c:dPt>
            <c:idx val="18"/>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7-92C2-4723-97E4-E5382960A31A}"/>
              </c:ext>
            </c:extLst>
          </c:dPt>
          <c:dPt>
            <c:idx val="20"/>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9-92C2-4723-97E4-E5382960A31A}"/>
              </c:ext>
            </c:extLst>
          </c:dPt>
          <c:dPt>
            <c:idx val="23"/>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B-92C2-4723-97E4-E5382960A31A}"/>
              </c:ext>
            </c:extLst>
          </c:dPt>
          <c:dPt>
            <c:idx val="25"/>
            <c:invertIfNegative val="0"/>
            <c:bubble3D val="0"/>
            <c:spPr>
              <a:solidFill>
                <a:srgbClr val="8F2866"/>
              </a:solidFill>
              <a:ln w="6350" cmpd="sng">
                <a:solidFill>
                  <a:srgbClr val="000000"/>
                </a:solidFill>
              </a:ln>
              <a:effectLst/>
            </c:spPr>
            <c:extLst>
              <c:ext xmlns:c16="http://schemas.microsoft.com/office/drawing/2014/chart" uri="{C3380CC4-5D6E-409C-BE32-E72D297353CC}">
                <c16:uniqueId val="{0000000D-92C2-4723-97E4-E5382960A31A}"/>
              </c:ext>
            </c:extLst>
          </c:dPt>
          <c:dPt>
            <c:idx val="37"/>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F-92C2-4723-97E4-E5382960A31A}"/>
              </c:ext>
            </c:extLst>
          </c:dPt>
          <c:cat>
            <c:strRef>
              <c:f>COMPET1!$Z$7:$Z$34</c:f>
              <c:strCache>
                <c:ptCount val="28"/>
                <c:pt idx="0">
                  <c:v>GRC</c:v>
                </c:pt>
                <c:pt idx="1">
                  <c:v>DNK</c:v>
                </c:pt>
                <c:pt idx="2">
                  <c:v>ITA</c:v>
                </c:pt>
                <c:pt idx="3">
                  <c:v>DEU</c:v>
                </c:pt>
                <c:pt idx="4">
                  <c:v>FRA</c:v>
                </c:pt>
                <c:pt idx="5">
                  <c:v>CHE</c:v>
                </c:pt>
                <c:pt idx="6">
                  <c:v>NOR</c:v>
                </c:pt>
                <c:pt idx="7">
                  <c:v>AUT</c:v>
                </c:pt>
                <c:pt idx="8">
                  <c:v>ISL</c:v>
                </c:pt>
                <c:pt idx="9">
                  <c:v>ESP</c:v>
                </c:pt>
                <c:pt idx="10">
                  <c:v>LVA</c:v>
                </c:pt>
                <c:pt idx="11">
                  <c:v>PRT</c:v>
                </c:pt>
                <c:pt idx="12">
                  <c:v>LTU</c:v>
                </c:pt>
                <c:pt idx="13">
                  <c:v>FIN</c:v>
                </c:pt>
                <c:pt idx="14">
                  <c:v>EST</c:v>
                </c:pt>
                <c:pt idx="15">
                  <c:v>BGR</c:v>
                </c:pt>
                <c:pt idx="16">
                  <c:v>EU</c:v>
                </c:pt>
                <c:pt idx="17">
                  <c:v>SWE</c:v>
                </c:pt>
                <c:pt idx="18">
                  <c:v>SVN</c:v>
                </c:pt>
                <c:pt idx="19">
                  <c:v>BEL</c:v>
                </c:pt>
                <c:pt idx="20">
                  <c:v>NLD</c:v>
                </c:pt>
                <c:pt idx="21">
                  <c:v>CZE</c:v>
                </c:pt>
                <c:pt idx="22">
                  <c:v>LUX</c:v>
                </c:pt>
                <c:pt idx="23">
                  <c:v>POL</c:v>
                </c:pt>
                <c:pt idx="24">
                  <c:v>HUN</c:v>
                </c:pt>
                <c:pt idx="25">
                  <c:v>ROU</c:v>
                </c:pt>
                <c:pt idx="26">
                  <c:v>IRL</c:v>
                </c:pt>
                <c:pt idx="27">
                  <c:v>SVK</c:v>
                </c:pt>
              </c:strCache>
            </c:strRef>
          </c:cat>
          <c:val>
            <c:numRef>
              <c:f>COMPET1!$AA$7:$AA$34</c:f>
              <c:numCache>
                <c:formatCode>0.0</c:formatCode>
                <c:ptCount val="28"/>
                <c:pt idx="0">
                  <c:v>25.784820307202672</c:v>
                </c:pt>
                <c:pt idx="1">
                  <c:v>29.348517473074477</c:v>
                </c:pt>
                <c:pt idx="2">
                  <c:v>30.971331345605307</c:v>
                </c:pt>
                <c:pt idx="3">
                  <c:v>31.892278959446031</c:v>
                </c:pt>
                <c:pt idx="4">
                  <c:v>34.150418461106803</c:v>
                </c:pt>
                <c:pt idx="5">
                  <c:v>36.389216911524969</c:v>
                </c:pt>
                <c:pt idx="6">
                  <c:v>37.161357800657981</c:v>
                </c:pt>
                <c:pt idx="7">
                  <c:v>37.796150264474385</c:v>
                </c:pt>
                <c:pt idx="8">
                  <c:v>38.954397077201399</c:v>
                </c:pt>
                <c:pt idx="9">
                  <c:v>40.050752048614832</c:v>
                </c:pt>
                <c:pt idx="10">
                  <c:v>41.452639207668284</c:v>
                </c:pt>
                <c:pt idx="11">
                  <c:v>42.957389296262129</c:v>
                </c:pt>
                <c:pt idx="12">
                  <c:v>43.698469736744755</c:v>
                </c:pt>
                <c:pt idx="13">
                  <c:v>43.906547452222974</c:v>
                </c:pt>
                <c:pt idx="14">
                  <c:v>48.896009350666006</c:v>
                </c:pt>
                <c:pt idx="15">
                  <c:v>52.174500068771835</c:v>
                </c:pt>
                <c:pt idx="16">
                  <c:v>54.827543581982354</c:v>
                </c:pt>
                <c:pt idx="17">
                  <c:v>58.249425878719556</c:v>
                </c:pt>
                <c:pt idx="18">
                  <c:v>61.954988135544561</c:v>
                </c:pt>
                <c:pt idx="19">
                  <c:v>63.210388714474227</c:v>
                </c:pt>
                <c:pt idx="20">
                  <c:v>65.188902039310634</c:v>
                </c:pt>
                <c:pt idx="21">
                  <c:v>73.945612562516416</c:v>
                </c:pt>
                <c:pt idx="22">
                  <c:v>74.976830947120405</c:v>
                </c:pt>
                <c:pt idx="23">
                  <c:v>79.478164767931162</c:v>
                </c:pt>
                <c:pt idx="24">
                  <c:v>79.745023963041731</c:v>
                </c:pt>
                <c:pt idx="25">
                  <c:v>79.862182892529106</c:v>
                </c:pt>
                <c:pt idx="26">
                  <c:v>86.000518653087468</c:v>
                </c:pt>
                <c:pt idx="27">
                  <c:v>92.056302002235256</c:v>
                </c:pt>
              </c:numCache>
            </c:numRef>
          </c:val>
          <c:extLst>
            <c:ext xmlns:c16="http://schemas.microsoft.com/office/drawing/2014/chart" uri="{C3380CC4-5D6E-409C-BE32-E72D297353CC}">
              <c16:uniqueId val="{00000010-92C2-4723-97E4-E5382960A31A}"/>
            </c:ext>
          </c:extLst>
        </c:ser>
        <c:ser>
          <c:idx val="1"/>
          <c:order val="1"/>
          <c:tx>
            <c:strRef>
              <c:f>COMPET1!$AB$6</c:f>
              <c:strCache>
                <c:ptCount val="1"/>
                <c:pt idx="0">
                  <c:v>Domestic owners</c:v>
                </c:pt>
              </c:strCache>
            </c:strRef>
          </c:tx>
          <c:spPr>
            <a:solidFill>
              <a:srgbClr val="1AAE89"/>
            </a:solidFill>
            <a:ln w="6350">
              <a:solidFill>
                <a:srgbClr val="000000"/>
              </a:solidFill>
            </a:ln>
            <a:effectLst/>
          </c:spPr>
          <c:invertIfNegative val="0"/>
          <c:cat>
            <c:strRef>
              <c:f>COMPET1!$Z$7:$Z$34</c:f>
              <c:strCache>
                <c:ptCount val="28"/>
                <c:pt idx="0">
                  <c:v>GRC</c:v>
                </c:pt>
                <c:pt idx="1">
                  <c:v>DNK</c:v>
                </c:pt>
                <c:pt idx="2">
                  <c:v>ITA</c:v>
                </c:pt>
                <c:pt idx="3">
                  <c:v>DEU</c:v>
                </c:pt>
                <c:pt idx="4">
                  <c:v>FRA</c:v>
                </c:pt>
                <c:pt idx="5">
                  <c:v>CHE</c:v>
                </c:pt>
                <c:pt idx="6">
                  <c:v>NOR</c:v>
                </c:pt>
                <c:pt idx="7">
                  <c:v>AUT</c:v>
                </c:pt>
                <c:pt idx="8">
                  <c:v>ISL</c:v>
                </c:pt>
                <c:pt idx="9">
                  <c:v>ESP</c:v>
                </c:pt>
                <c:pt idx="10">
                  <c:v>LVA</c:v>
                </c:pt>
                <c:pt idx="11">
                  <c:v>PRT</c:v>
                </c:pt>
                <c:pt idx="12">
                  <c:v>LTU</c:v>
                </c:pt>
                <c:pt idx="13">
                  <c:v>FIN</c:v>
                </c:pt>
                <c:pt idx="14">
                  <c:v>EST</c:v>
                </c:pt>
                <c:pt idx="15">
                  <c:v>BGR</c:v>
                </c:pt>
                <c:pt idx="16">
                  <c:v>EU</c:v>
                </c:pt>
                <c:pt idx="17">
                  <c:v>SWE</c:v>
                </c:pt>
                <c:pt idx="18">
                  <c:v>SVN</c:v>
                </c:pt>
                <c:pt idx="19">
                  <c:v>BEL</c:v>
                </c:pt>
                <c:pt idx="20">
                  <c:v>NLD</c:v>
                </c:pt>
                <c:pt idx="21">
                  <c:v>CZE</c:v>
                </c:pt>
                <c:pt idx="22">
                  <c:v>LUX</c:v>
                </c:pt>
                <c:pt idx="23">
                  <c:v>POL</c:v>
                </c:pt>
                <c:pt idx="24">
                  <c:v>HUN</c:v>
                </c:pt>
                <c:pt idx="25">
                  <c:v>ROU</c:v>
                </c:pt>
                <c:pt idx="26">
                  <c:v>IRL</c:v>
                </c:pt>
                <c:pt idx="27">
                  <c:v>SVK</c:v>
                </c:pt>
              </c:strCache>
            </c:strRef>
          </c:cat>
          <c:val>
            <c:numRef>
              <c:f>COMPET1!$AB$7:$AB$34</c:f>
              <c:numCache>
                <c:formatCode>0.0</c:formatCode>
                <c:ptCount val="28"/>
                <c:pt idx="0">
                  <c:v>74.215179692797321</c:v>
                </c:pt>
                <c:pt idx="1">
                  <c:v>70.651482526925534</c:v>
                </c:pt>
                <c:pt idx="2">
                  <c:v>69.028668654394693</c:v>
                </c:pt>
                <c:pt idx="3">
                  <c:v>68.107721040553969</c:v>
                </c:pt>
                <c:pt idx="4">
                  <c:v>65.84958153889319</c:v>
                </c:pt>
                <c:pt idx="5">
                  <c:v>63.610783088475031</c:v>
                </c:pt>
                <c:pt idx="6">
                  <c:v>62.838642199342033</c:v>
                </c:pt>
                <c:pt idx="7">
                  <c:v>62.203849735525623</c:v>
                </c:pt>
                <c:pt idx="8">
                  <c:v>61.045602922798587</c:v>
                </c:pt>
                <c:pt idx="9">
                  <c:v>59.949247951385175</c:v>
                </c:pt>
                <c:pt idx="10">
                  <c:v>58.547360792331716</c:v>
                </c:pt>
                <c:pt idx="11">
                  <c:v>57.042610703737864</c:v>
                </c:pt>
                <c:pt idx="12">
                  <c:v>56.301530263255245</c:v>
                </c:pt>
                <c:pt idx="13">
                  <c:v>56.093452547777026</c:v>
                </c:pt>
                <c:pt idx="14">
                  <c:v>51.103990649333987</c:v>
                </c:pt>
                <c:pt idx="15">
                  <c:v>47.825499931228165</c:v>
                </c:pt>
                <c:pt idx="16">
                  <c:v>45.172456418017653</c:v>
                </c:pt>
                <c:pt idx="17">
                  <c:v>41.750574121280437</c:v>
                </c:pt>
                <c:pt idx="18">
                  <c:v>38.045011864455439</c:v>
                </c:pt>
                <c:pt idx="19">
                  <c:v>36.78961128552578</c:v>
                </c:pt>
                <c:pt idx="20">
                  <c:v>34.811097960689359</c:v>
                </c:pt>
                <c:pt idx="21">
                  <c:v>26.05438743748358</c:v>
                </c:pt>
                <c:pt idx="22">
                  <c:v>25.023169052879592</c:v>
                </c:pt>
                <c:pt idx="23">
                  <c:v>20.521835232068842</c:v>
                </c:pt>
                <c:pt idx="24">
                  <c:v>20.254976036958272</c:v>
                </c:pt>
                <c:pt idx="25">
                  <c:v>20.137817107470887</c:v>
                </c:pt>
                <c:pt idx="26">
                  <c:v>13.999481346912532</c:v>
                </c:pt>
                <c:pt idx="27">
                  <c:v>7.9436979977647386</c:v>
                </c:pt>
              </c:numCache>
            </c:numRef>
          </c:val>
          <c:extLst>
            <c:ext xmlns:c16="http://schemas.microsoft.com/office/drawing/2014/chart" uri="{C3380CC4-5D6E-409C-BE32-E72D297353CC}">
              <c16:uniqueId val="{00000011-92C2-4723-97E4-E5382960A31A}"/>
            </c:ext>
          </c:extLst>
        </c:ser>
        <c:dLbls>
          <c:showLegendKey val="0"/>
          <c:showVal val="0"/>
          <c:showCatName val="0"/>
          <c:showSerName val="0"/>
          <c:showPercent val="0"/>
          <c:showBubbleSize val="0"/>
        </c:dLbls>
        <c:gapWidth val="80"/>
        <c:overlap val="100"/>
        <c:axId val="1011005392"/>
        <c:axId val="1011013592"/>
      </c:barChart>
      <c:dateAx>
        <c:axId val="1011005392"/>
        <c:scaling>
          <c:orientation val="minMax"/>
        </c:scaling>
        <c:delete val="0"/>
        <c:axPos val="b"/>
        <c:numFmt formatCode="yyyy" sourceLinked="0"/>
        <c:majorTickMark val="none"/>
        <c:minorTickMark val="none"/>
        <c:tickLblPos val="low"/>
        <c:spPr>
          <a:noFill/>
          <a:ln w="9525" cap="flat" cmpd="sng" algn="ctr">
            <a:solidFill>
              <a:srgbClr val="000000"/>
            </a:solidFill>
            <a:prstDash val="solid"/>
            <a:round/>
          </a:ln>
          <a:effectLst/>
          <a:extLst>
            <a:ext uri="{909E8E84-426E-40DD-AFC4-6F175D3DCCD1}">
              <a14:hiddenFill xmlns:a14="http://schemas.microsoft.com/office/drawing/2010/main">
                <a:noFill/>
              </a14:hiddenFill>
            </a:ext>
          </a:extLst>
        </c:spPr>
        <c:txPr>
          <a:bodyPr rot="-5400000" spcFirstLastPara="1" vertOverflow="ellipsis" wrap="square" anchor="ctr" anchorCtr="1"/>
          <a:lstStyle/>
          <a:p>
            <a:pPr>
              <a:defRPr sz="14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011013592"/>
        <c:crosses val="autoZero"/>
        <c:auto val="1"/>
        <c:lblOffset val="0"/>
        <c:baseTimeUnit val="years"/>
        <c:majorTimeUnit val="years"/>
        <c:minorTimeUnit val="years"/>
      </c:dateAx>
      <c:valAx>
        <c:axId val="1011013592"/>
        <c:scaling>
          <c:orientation val="minMax"/>
          <c:max val="100"/>
          <c:min val="0"/>
        </c:scaling>
        <c:delete val="0"/>
        <c:axPos val="l"/>
        <c:majorGridlines>
          <c:spPr>
            <a:ln w="9525" cap="flat" cmpd="sng" algn="ctr">
              <a:solidFill>
                <a:srgbClr val="C8C8C8"/>
              </a:solidFill>
              <a:prstDash val="solid"/>
              <a:round/>
            </a:ln>
            <a:effectLst/>
          </c:spPr>
        </c:majorGridlines>
        <c:numFmt formatCode="General" sourceLinked="0"/>
        <c:majorTickMark val="none"/>
        <c:minorTickMark val="none"/>
        <c:tickLblPos val="nextTo"/>
        <c:spPr>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a:noFill/>
              </a14:hiddenLine>
            </a:ext>
          </a:extLst>
        </c:spPr>
        <c:txPr>
          <a:bodyPr rot="-60000000" spcFirstLastPara="1" vertOverflow="ellipsis" vert="horz" wrap="square" anchor="ctr" anchorCtr="1"/>
          <a:lstStyle/>
          <a:p>
            <a:pPr>
              <a:defRPr sz="14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011005392"/>
        <c:crosses val="autoZero"/>
        <c:crossBetween val="between"/>
      </c:valAx>
      <c:spPr>
        <a:solidFill>
          <a:schemeClr val="bg1"/>
        </a:solidFill>
        <a:ln>
          <a:noFill/>
        </a:ln>
        <a:effectLst/>
        <a:extLst>
          <a:ext uri="{91240B29-F687-4F45-9708-019B960494DF}">
            <a14:hiddenLine xmlns:a14="http://schemas.microsoft.com/office/drawing/2010/main">
              <a:noFill/>
            </a14:hiddenLine>
          </a:ext>
        </a:extLst>
      </c:spPr>
    </c:plotArea>
    <c:legend>
      <c:legendPos val="t"/>
      <c:layout>
        <c:manualLayout>
          <c:xMode val="edge"/>
          <c:yMode val="edge"/>
          <c:x val="4.3965026309994763E-2"/>
          <c:y val="0"/>
          <c:w val="0.93853075953500031"/>
          <c:h val="7.2120387492969479E-2"/>
        </c:manualLayout>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legend>
    <c:plotVisOnly val="1"/>
    <c:dispBlanksAs val="gap"/>
    <c:showDLblsOverMax val="1"/>
  </c:chart>
  <c:spPr>
    <a:noFill/>
    <a:ln w="9525" cap="flat" cmpd="sng" algn="ctr">
      <a:noFill/>
      <a:round/>
    </a:ln>
    <a:effectLst/>
    <a:extLst>
      <a:ext uri="{909E8E84-426E-40DD-AFC4-6F175D3DCCD1}">
        <a14:hiddenFill xmlns:a14="http://schemas.microsoft.com/office/drawing/2010/main">
          <a:solidFill>
            <a:sysClr val="window" lastClr="FFFFFF"/>
          </a:solidFill>
        </a14:hiddenFill>
      </a:ex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sz="1400" b="1">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08407341622261E-2"/>
          <c:y val="2.7883884310818254E-2"/>
          <c:w val="0.95485987763962898"/>
          <c:h val="0.80859757834757839"/>
        </c:manualLayout>
      </c:layout>
      <c:barChart>
        <c:barDir val="col"/>
        <c:grouping val="stacked"/>
        <c:varyColors val="0"/>
        <c:ser>
          <c:idx val="0"/>
          <c:order val="0"/>
          <c:spPr>
            <a:solidFill>
              <a:srgbClr val="44546A"/>
            </a:solidFill>
            <a:ln w="6350" cmpd="sng">
              <a:solidFill>
                <a:srgbClr val="000000"/>
              </a:solidFill>
            </a:ln>
            <a:effectLst/>
          </c:spPr>
          <c:invertIfNegative val="0"/>
          <c:dPt>
            <c:idx val="2"/>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1-E03C-4874-9E9B-981A7CD84054}"/>
              </c:ext>
            </c:extLst>
          </c:dPt>
          <c:dPt>
            <c:idx val="5"/>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3-E03C-4874-9E9B-981A7CD84054}"/>
              </c:ext>
            </c:extLst>
          </c:dPt>
          <c:dPt>
            <c:idx val="9"/>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5-E03C-4874-9E9B-981A7CD84054}"/>
              </c:ext>
            </c:extLst>
          </c:dPt>
          <c:dPt>
            <c:idx val="11"/>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7-E03C-4874-9E9B-981A7CD84054}"/>
              </c:ext>
            </c:extLst>
          </c:dPt>
          <c:dPt>
            <c:idx val="14"/>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9-E03C-4874-9E9B-981A7CD84054}"/>
              </c:ext>
            </c:extLst>
          </c:dPt>
          <c:dPt>
            <c:idx val="15"/>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B-E03C-4874-9E9B-981A7CD84054}"/>
              </c:ext>
            </c:extLst>
          </c:dPt>
          <c:dPt>
            <c:idx val="17"/>
            <c:invertIfNegative val="0"/>
            <c:bubble3D val="0"/>
            <c:spPr>
              <a:solidFill>
                <a:srgbClr val="8792A1"/>
              </a:solidFill>
              <a:ln w="6350" cmpd="sng">
                <a:solidFill>
                  <a:srgbClr val="000000"/>
                </a:solidFill>
              </a:ln>
              <a:effectLst/>
            </c:spPr>
            <c:extLst>
              <c:ext xmlns:c16="http://schemas.microsoft.com/office/drawing/2014/chart" uri="{C3380CC4-5D6E-409C-BE32-E72D297353CC}">
                <c16:uniqueId val="{0000000D-E03C-4874-9E9B-981A7CD84054}"/>
              </c:ext>
            </c:extLst>
          </c:dPt>
          <c:dPt>
            <c:idx val="18"/>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F-E03C-4874-9E9B-981A7CD84054}"/>
              </c:ext>
            </c:extLst>
          </c:dPt>
          <c:dPt>
            <c:idx val="21"/>
            <c:invertIfNegative val="0"/>
            <c:bubble3D val="0"/>
            <c:spPr>
              <a:solidFill>
                <a:srgbClr val="1AAE89"/>
              </a:solidFill>
              <a:ln w="6350" cmpd="sng">
                <a:solidFill>
                  <a:srgbClr val="000000"/>
                </a:solidFill>
              </a:ln>
              <a:effectLst/>
            </c:spPr>
            <c:extLst>
              <c:ext xmlns:c16="http://schemas.microsoft.com/office/drawing/2014/chart" uri="{C3380CC4-5D6E-409C-BE32-E72D297353CC}">
                <c16:uniqueId val="{00000011-E03C-4874-9E9B-981A7CD84054}"/>
              </c:ext>
            </c:extLst>
          </c:dPt>
          <c:dPt>
            <c:idx val="22"/>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13-E03C-4874-9E9B-981A7CD84054}"/>
              </c:ext>
            </c:extLst>
          </c:dPt>
          <c:dPt>
            <c:idx val="24"/>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15-E03C-4874-9E9B-981A7CD84054}"/>
              </c:ext>
            </c:extLst>
          </c:dPt>
          <c:dPt>
            <c:idx val="27"/>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17-E03C-4874-9E9B-981A7CD84054}"/>
              </c:ext>
            </c:extLst>
          </c:dPt>
          <c:dPt>
            <c:idx val="36"/>
            <c:invertIfNegative val="0"/>
            <c:bubble3D val="0"/>
            <c:spPr>
              <a:solidFill>
                <a:srgbClr val="8F2866"/>
              </a:solidFill>
              <a:ln w="6350" cmpd="sng">
                <a:solidFill>
                  <a:srgbClr val="000000"/>
                </a:solidFill>
              </a:ln>
              <a:effectLst/>
            </c:spPr>
            <c:extLst>
              <c:ext xmlns:c16="http://schemas.microsoft.com/office/drawing/2014/chart" uri="{C3380CC4-5D6E-409C-BE32-E72D297353CC}">
                <c16:uniqueId val="{00000019-E03C-4874-9E9B-981A7CD84054}"/>
              </c:ext>
            </c:extLst>
          </c:dPt>
          <c:dPt>
            <c:idx val="37"/>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1B-E03C-4874-9E9B-981A7CD84054}"/>
              </c:ext>
            </c:extLst>
          </c:dPt>
          <c:cat>
            <c:strRef>
              <c:f>PMR!$O$8:$O$49</c:f>
              <c:strCache>
                <c:ptCount val="42"/>
                <c:pt idx="0">
                  <c:v>SWE</c:v>
                </c:pt>
                <c:pt idx="1">
                  <c:v>LTU</c:v>
                </c:pt>
                <c:pt idx="2">
                  <c:v>GBR</c:v>
                </c:pt>
                <c:pt idx="3">
                  <c:v>IRL</c:v>
                </c:pt>
                <c:pt idx="4">
                  <c:v>EST</c:v>
                </c:pt>
                <c:pt idx="5">
                  <c:v>NLD</c:v>
                </c:pt>
                <c:pt idx="6">
                  <c:v>NOR</c:v>
                </c:pt>
                <c:pt idx="7">
                  <c:v>FIN</c:v>
                </c:pt>
                <c:pt idx="8">
                  <c:v>DNK</c:v>
                </c:pt>
                <c:pt idx="9">
                  <c:v>POL</c:v>
                </c:pt>
                <c:pt idx="10">
                  <c:v>SVN</c:v>
                </c:pt>
                <c:pt idx="11">
                  <c:v>FRA</c:v>
                </c:pt>
                <c:pt idx="12">
                  <c:v>ESP</c:v>
                </c:pt>
                <c:pt idx="13">
                  <c:v>DEU</c:v>
                </c:pt>
                <c:pt idx="14">
                  <c:v>LVA</c:v>
                </c:pt>
                <c:pt idx="15">
                  <c:v>CZE</c:v>
                </c:pt>
                <c:pt idx="16">
                  <c:v>ITA</c:v>
                </c:pt>
                <c:pt idx="17">
                  <c:v>EU</c:v>
                </c:pt>
                <c:pt idx="18">
                  <c:v>BGR</c:v>
                </c:pt>
                <c:pt idx="19">
                  <c:v>SVK</c:v>
                </c:pt>
                <c:pt idx="20">
                  <c:v>CHL</c:v>
                </c:pt>
                <c:pt idx="21">
                  <c:v>OECD</c:v>
                </c:pt>
                <c:pt idx="22">
                  <c:v>AUS</c:v>
                </c:pt>
                <c:pt idx="23">
                  <c:v>KOR</c:v>
                </c:pt>
                <c:pt idx="24">
                  <c:v>CHE</c:v>
                </c:pt>
                <c:pt idx="25">
                  <c:v>GRC</c:v>
                </c:pt>
                <c:pt idx="26">
                  <c:v>NZL</c:v>
                </c:pt>
                <c:pt idx="27">
                  <c:v>BEL</c:v>
                </c:pt>
                <c:pt idx="28">
                  <c:v>CAN</c:v>
                </c:pt>
                <c:pt idx="29">
                  <c:v>AUT</c:v>
                </c:pt>
                <c:pt idx="30">
                  <c:v>ISL</c:v>
                </c:pt>
                <c:pt idx="31">
                  <c:v>PRT</c:v>
                </c:pt>
                <c:pt idx="32">
                  <c:v>ISR</c:v>
                </c:pt>
                <c:pt idx="33">
                  <c:v>USA</c:v>
                </c:pt>
                <c:pt idx="34">
                  <c:v>HUN</c:v>
                </c:pt>
                <c:pt idx="35">
                  <c:v>JPN</c:v>
                </c:pt>
                <c:pt idx="36">
                  <c:v>ROU</c:v>
                </c:pt>
                <c:pt idx="37">
                  <c:v>MEX</c:v>
                </c:pt>
                <c:pt idx="38">
                  <c:v>COL</c:v>
                </c:pt>
                <c:pt idx="39">
                  <c:v>LUX</c:v>
                </c:pt>
                <c:pt idx="40">
                  <c:v>CRI</c:v>
                </c:pt>
                <c:pt idx="41">
                  <c:v>TUR</c:v>
                </c:pt>
              </c:strCache>
            </c:strRef>
          </c:cat>
          <c:val>
            <c:numRef>
              <c:f>PMR!$P$8:$P$49</c:f>
              <c:numCache>
                <c:formatCode>General</c:formatCode>
                <c:ptCount val="42"/>
                <c:pt idx="0">
                  <c:v>0.81212687492370605</c:v>
                </c:pt>
                <c:pt idx="1">
                  <c:v>0.85450103878974915</c:v>
                </c:pt>
                <c:pt idx="2">
                  <c:v>0.89661356806755066</c:v>
                </c:pt>
                <c:pt idx="3">
                  <c:v>0.92200863361358643</c:v>
                </c:pt>
                <c:pt idx="4">
                  <c:v>0.92832285165786743</c:v>
                </c:pt>
                <c:pt idx="5">
                  <c:v>0.94841808080673218</c:v>
                </c:pt>
                <c:pt idx="6">
                  <c:v>1.0232626497745514</c:v>
                </c:pt>
                <c:pt idx="7">
                  <c:v>1.0372997224330902</c:v>
                </c:pt>
                <c:pt idx="8">
                  <c:v>1.0494786500930786</c:v>
                </c:pt>
                <c:pt idx="9">
                  <c:v>1.0663763880729675</c:v>
                </c:pt>
                <c:pt idx="10">
                  <c:v>1.1326490640640259</c:v>
                </c:pt>
                <c:pt idx="11">
                  <c:v>1.1527281403541565</c:v>
                </c:pt>
                <c:pt idx="12">
                  <c:v>1.1567020416259766</c:v>
                </c:pt>
                <c:pt idx="13">
                  <c:v>1.177592933177948</c:v>
                </c:pt>
                <c:pt idx="14">
                  <c:v>1.1810223460197449</c:v>
                </c:pt>
                <c:pt idx="15">
                  <c:v>1.207097589969635</c:v>
                </c:pt>
                <c:pt idx="16">
                  <c:v>1.2310206294059753</c:v>
                </c:pt>
                <c:pt idx="17">
                  <c:v>1.2699959940380521</c:v>
                </c:pt>
                <c:pt idx="18">
                  <c:v>1.3097164034843445</c:v>
                </c:pt>
                <c:pt idx="19">
                  <c:v>1.3436993360519409</c:v>
                </c:pt>
                <c:pt idx="20">
                  <c:v>1.3470649123191833</c:v>
                </c:pt>
                <c:pt idx="21">
                  <c:v>1.3475081528487958</c:v>
                </c:pt>
                <c:pt idx="22">
                  <c:v>1.351337194442749</c:v>
                </c:pt>
                <c:pt idx="23">
                  <c:v>1.3540858030319214</c:v>
                </c:pt>
                <c:pt idx="24">
                  <c:v>1.3589234352111816</c:v>
                </c:pt>
                <c:pt idx="25">
                  <c:v>1.3595963716506958</c:v>
                </c:pt>
                <c:pt idx="26">
                  <c:v>1.3629855513572693</c:v>
                </c:pt>
                <c:pt idx="27">
                  <c:v>1.4754368662834167</c:v>
                </c:pt>
                <c:pt idx="28">
                  <c:v>1.4865527153015137</c:v>
                </c:pt>
                <c:pt idx="29">
                  <c:v>1.5103538036346436</c:v>
                </c:pt>
                <c:pt idx="30">
                  <c:v>1.5299631953239441</c:v>
                </c:pt>
                <c:pt idx="31">
                  <c:v>1.5336789488792419</c:v>
                </c:pt>
                <c:pt idx="32">
                  <c:v>1.5818524360656738</c:v>
                </c:pt>
                <c:pt idx="33">
                  <c:v>1.5844137072563171</c:v>
                </c:pt>
                <c:pt idx="34">
                  <c:v>1.5932772755622864</c:v>
                </c:pt>
                <c:pt idx="35">
                  <c:v>1.6044937372207642</c:v>
                </c:pt>
                <c:pt idx="36">
                  <c:v>1.7267758250236511</c:v>
                </c:pt>
                <c:pt idx="37">
                  <c:v>1.7908638119697571</c:v>
                </c:pt>
                <c:pt idx="38">
                  <c:v>1.8322756290435791</c:v>
                </c:pt>
                <c:pt idx="39">
                  <c:v>1.8409237861633301</c:v>
                </c:pt>
                <c:pt idx="40">
                  <c:v>2.0731412768363953</c:v>
                </c:pt>
                <c:pt idx="41">
                  <c:v>2.5131688117980957</c:v>
                </c:pt>
              </c:numCache>
            </c:numRef>
          </c:val>
          <c:extLst>
            <c:ext xmlns:c16="http://schemas.microsoft.com/office/drawing/2014/chart" uri="{C3380CC4-5D6E-409C-BE32-E72D297353CC}">
              <c16:uniqueId val="{0000001C-E03C-4874-9E9B-981A7CD84054}"/>
            </c:ext>
          </c:extLst>
        </c:ser>
        <c:dLbls>
          <c:showLegendKey val="0"/>
          <c:showVal val="0"/>
          <c:showCatName val="0"/>
          <c:showSerName val="0"/>
          <c:showPercent val="0"/>
          <c:showBubbleSize val="0"/>
        </c:dLbls>
        <c:gapWidth val="80"/>
        <c:axId val="1011005392"/>
        <c:axId val="1011013592"/>
      </c:barChart>
      <c:dateAx>
        <c:axId val="1011005392"/>
        <c:scaling>
          <c:orientation val="minMax"/>
        </c:scaling>
        <c:delete val="0"/>
        <c:axPos val="b"/>
        <c:numFmt formatCode="yyyy" sourceLinked="0"/>
        <c:majorTickMark val="none"/>
        <c:minorTickMark val="none"/>
        <c:tickLblPos val="low"/>
        <c:spPr>
          <a:noFill/>
          <a:ln w="9525" cap="flat" cmpd="sng" algn="ctr">
            <a:solidFill>
              <a:srgbClr val="000000"/>
            </a:solidFill>
            <a:prstDash val="solid"/>
            <a:round/>
          </a:ln>
          <a:effectLst/>
          <a:extLst>
            <a:ext uri="{909E8E84-426E-40DD-AFC4-6F175D3DCCD1}">
              <a14:hiddenFill xmlns:a14="http://schemas.microsoft.com/office/drawing/2010/main">
                <a:noFill/>
              </a14:hiddenFill>
            </a:ext>
          </a:extLst>
        </c:spPr>
        <c:txPr>
          <a:bodyPr rot="-5400000" spcFirstLastPara="1" vertOverflow="ellipsis" wrap="square" anchor="ctr" anchorCtr="1"/>
          <a:lstStyle/>
          <a:p>
            <a:pPr>
              <a:defRPr sz="14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011013592"/>
        <c:crosses val="autoZero"/>
        <c:auto val="1"/>
        <c:lblOffset val="20"/>
        <c:baseTimeUnit val="years"/>
        <c:majorUnit val="1"/>
        <c:majorTimeUnit val="years"/>
        <c:minorUnit val="1"/>
        <c:minorTimeUnit val="years"/>
      </c:dateAx>
      <c:valAx>
        <c:axId val="1011013592"/>
        <c:scaling>
          <c:orientation val="minMax"/>
        </c:scaling>
        <c:delete val="0"/>
        <c:axPos val="l"/>
        <c:majorGridlines>
          <c:spPr>
            <a:ln w="9525" cap="flat" cmpd="sng" algn="ctr">
              <a:solidFill>
                <a:srgbClr val="C8C8C8"/>
              </a:solidFill>
              <a:prstDash val="solid"/>
              <a:round/>
            </a:ln>
            <a:effectLst/>
          </c:spPr>
        </c:majorGridlines>
        <c:numFmt formatCode="#,##0.0" sourceLinked="0"/>
        <c:majorTickMark val="none"/>
        <c:minorTickMark val="none"/>
        <c:tickLblPos val="nextTo"/>
        <c:spPr>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a:noFill/>
              </a14:hiddenLine>
            </a:ext>
          </a:extLst>
        </c:spPr>
        <c:txPr>
          <a:bodyPr rot="-60000000" spcFirstLastPara="1" vertOverflow="ellipsis" vert="horz" wrap="square" anchor="ctr" anchorCtr="1"/>
          <a:lstStyle/>
          <a:p>
            <a:pPr>
              <a:defRPr sz="14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011005392"/>
        <c:crosses val="autoZero"/>
        <c:crossBetween val="between"/>
      </c:valAx>
      <c:spPr>
        <a:solidFill>
          <a:schemeClr val="bg1"/>
        </a:solidFill>
        <a:ln>
          <a:noFill/>
        </a:ln>
        <a:effectLst/>
        <a:extLst>
          <a:ext uri="{91240B29-F687-4F45-9708-019B960494DF}">
            <a14:hiddenLine xmlns:a14="http://schemas.microsoft.com/office/drawing/2010/main">
              <a:noFill/>
            </a14:hiddenLine>
          </a:ext>
        </a:extLst>
      </c:spPr>
    </c:plotArea>
    <c:plotVisOnly val="1"/>
    <c:dispBlanksAs val="gap"/>
    <c:showDLblsOverMax val="1"/>
  </c:chart>
  <c:spPr>
    <a:noFill/>
    <a:ln w="9525" cap="flat" cmpd="sng" algn="ctr">
      <a:noFill/>
      <a:round/>
    </a:ln>
    <a:effectLst/>
    <a:extLst>
      <a:ext uri="{909E8E84-426E-40DD-AFC4-6F175D3DCCD1}">
        <a14:hiddenFill xmlns:a14="http://schemas.microsoft.com/office/drawing/2010/main">
          <a:solidFill>
            <a:sysClr val="window" lastClr="FFFFFF"/>
          </a:solidFill>
        </a14:hiddenFill>
      </a:ex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sz="1400" b="1">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939905269390171E-2"/>
          <c:y val="0.14637254187382287"/>
          <c:w val="0.95140892046575887"/>
          <c:h val="0.74968014000003336"/>
        </c:manualLayout>
      </c:layout>
      <c:barChart>
        <c:barDir val="col"/>
        <c:grouping val="clustered"/>
        <c:varyColors val="0"/>
        <c:ser>
          <c:idx val="0"/>
          <c:order val="0"/>
          <c:tx>
            <c:strRef>
              <c:f>'EDU2'!$O$8</c:f>
              <c:strCache>
                <c:ptCount val="1"/>
                <c:pt idx="0">
                  <c:v>Romania</c:v>
                </c:pt>
              </c:strCache>
            </c:strRef>
          </c:tx>
          <c:spPr>
            <a:solidFill>
              <a:srgbClr val="8F2866"/>
            </a:solidFill>
            <a:ln w="6350" cmpd="sng">
              <a:solidFill>
                <a:srgbClr val="000000"/>
              </a:solidFill>
            </a:ln>
            <a:effectLst/>
          </c:spPr>
          <c:invertIfNegative val="0"/>
          <c:dPt>
            <c:idx val="2"/>
            <c:invertIfNegative val="0"/>
            <c:bubble3D val="0"/>
            <c:spPr>
              <a:solidFill>
                <a:srgbClr val="8F2866"/>
              </a:solidFill>
              <a:ln w="6350" cmpd="sng">
                <a:solidFill>
                  <a:srgbClr val="000000"/>
                </a:solidFill>
              </a:ln>
              <a:effectLst/>
            </c:spPr>
            <c:extLst>
              <c:ext xmlns:c16="http://schemas.microsoft.com/office/drawing/2014/chart" uri="{C3380CC4-5D6E-409C-BE32-E72D297353CC}">
                <c16:uniqueId val="{00000001-7943-41E3-9556-1FE621BB53EF}"/>
              </c:ext>
            </c:extLst>
          </c:dPt>
          <c:dPt>
            <c:idx val="3"/>
            <c:invertIfNegative val="0"/>
            <c:bubble3D val="0"/>
            <c:spPr>
              <a:solidFill>
                <a:srgbClr val="8F2866"/>
              </a:solidFill>
              <a:ln w="6350" cmpd="sng">
                <a:solidFill>
                  <a:srgbClr val="000000"/>
                </a:solidFill>
              </a:ln>
              <a:effectLst/>
            </c:spPr>
            <c:extLst>
              <c:ext xmlns:c16="http://schemas.microsoft.com/office/drawing/2014/chart" uri="{C3380CC4-5D6E-409C-BE32-E72D297353CC}">
                <c16:uniqueId val="{00000003-7943-41E3-9556-1FE621BB53EF}"/>
              </c:ext>
            </c:extLst>
          </c:dPt>
          <c:dPt>
            <c:idx val="9"/>
            <c:invertIfNegative val="0"/>
            <c:bubble3D val="0"/>
            <c:spPr>
              <a:solidFill>
                <a:srgbClr val="8F2866"/>
              </a:solidFill>
              <a:ln w="6350" cmpd="sng">
                <a:solidFill>
                  <a:srgbClr val="000000"/>
                </a:solidFill>
              </a:ln>
              <a:effectLst/>
            </c:spPr>
            <c:extLst>
              <c:ext xmlns:c16="http://schemas.microsoft.com/office/drawing/2014/chart" uri="{C3380CC4-5D6E-409C-BE32-E72D297353CC}">
                <c16:uniqueId val="{00000005-7943-41E3-9556-1FE621BB53EF}"/>
              </c:ext>
            </c:extLst>
          </c:dPt>
          <c:dPt>
            <c:idx val="12"/>
            <c:invertIfNegative val="0"/>
            <c:bubble3D val="0"/>
            <c:spPr>
              <a:solidFill>
                <a:srgbClr val="8F2866"/>
              </a:solidFill>
              <a:ln w="6350" cmpd="sng">
                <a:solidFill>
                  <a:srgbClr val="000000"/>
                </a:solidFill>
              </a:ln>
              <a:effectLst/>
            </c:spPr>
            <c:extLst>
              <c:ext xmlns:c16="http://schemas.microsoft.com/office/drawing/2014/chart" uri="{C3380CC4-5D6E-409C-BE32-E72D297353CC}">
                <c16:uniqueId val="{00000007-7943-41E3-9556-1FE621BB53EF}"/>
              </c:ext>
            </c:extLst>
          </c:dPt>
          <c:dPt>
            <c:idx val="17"/>
            <c:invertIfNegative val="0"/>
            <c:bubble3D val="0"/>
            <c:spPr>
              <a:solidFill>
                <a:srgbClr val="8F2866"/>
              </a:solidFill>
              <a:ln w="6350" cmpd="sng">
                <a:solidFill>
                  <a:srgbClr val="000000"/>
                </a:solidFill>
              </a:ln>
              <a:effectLst/>
            </c:spPr>
            <c:extLst>
              <c:ext xmlns:c16="http://schemas.microsoft.com/office/drawing/2014/chart" uri="{C3380CC4-5D6E-409C-BE32-E72D297353CC}">
                <c16:uniqueId val="{00000009-7943-41E3-9556-1FE621BB53EF}"/>
              </c:ext>
            </c:extLst>
          </c:dPt>
          <c:dPt>
            <c:idx val="18"/>
            <c:invertIfNegative val="0"/>
            <c:bubble3D val="0"/>
            <c:spPr>
              <a:solidFill>
                <a:srgbClr val="8F2866"/>
              </a:solidFill>
              <a:ln w="6350" cmpd="sng">
                <a:solidFill>
                  <a:srgbClr val="000000"/>
                </a:solidFill>
              </a:ln>
              <a:effectLst/>
            </c:spPr>
            <c:extLst>
              <c:ext xmlns:c16="http://schemas.microsoft.com/office/drawing/2014/chart" uri="{C3380CC4-5D6E-409C-BE32-E72D297353CC}">
                <c16:uniqueId val="{0000000B-7943-41E3-9556-1FE621BB53EF}"/>
              </c:ext>
            </c:extLst>
          </c:dPt>
          <c:dPt>
            <c:idx val="20"/>
            <c:invertIfNegative val="0"/>
            <c:bubble3D val="0"/>
            <c:spPr>
              <a:solidFill>
                <a:srgbClr val="8F2866"/>
              </a:solidFill>
              <a:ln w="6350" cmpd="sng">
                <a:solidFill>
                  <a:srgbClr val="000000"/>
                </a:solidFill>
              </a:ln>
              <a:effectLst/>
            </c:spPr>
            <c:extLst>
              <c:ext xmlns:c16="http://schemas.microsoft.com/office/drawing/2014/chart" uri="{C3380CC4-5D6E-409C-BE32-E72D297353CC}">
                <c16:uniqueId val="{0000000D-7943-41E3-9556-1FE621BB53EF}"/>
              </c:ext>
            </c:extLst>
          </c:dPt>
          <c:dPt>
            <c:idx val="23"/>
            <c:invertIfNegative val="0"/>
            <c:bubble3D val="0"/>
            <c:spPr>
              <a:solidFill>
                <a:srgbClr val="8F2866"/>
              </a:solidFill>
              <a:ln w="6350" cmpd="sng">
                <a:solidFill>
                  <a:srgbClr val="000000"/>
                </a:solidFill>
              </a:ln>
              <a:effectLst/>
            </c:spPr>
            <c:extLst>
              <c:ext xmlns:c16="http://schemas.microsoft.com/office/drawing/2014/chart" uri="{C3380CC4-5D6E-409C-BE32-E72D297353CC}">
                <c16:uniqueId val="{0000000F-7943-41E3-9556-1FE621BB53EF}"/>
              </c:ext>
            </c:extLst>
          </c:dPt>
          <c:dPt>
            <c:idx val="25"/>
            <c:invertIfNegative val="0"/>
            <c:bubble3D val="0"/>
            <c:spPr>
              <a:solidFill>
                <a:srgbClr val="8F2866"/>
              </a:solidFill>
              <a:ln w="6350" cmpd="sng">
                <a:solidFill>
                  <a:srgbClr val="000000"/>
                </a:solidFill>
              </a:ln>
              <a:effectLst/>
            </c:spPr>
            <c:extLst>
              <c:ext xmlns:c16="http://schemas.microsoft.com/office/drawing/2014/chart" uri="{C3380CC4-5D6E-409C-BE32-E72D297353CC}">
                <c16:uniqueId val="{00000011-7943-41E3-9556-1FE621BB53EF}"/>
              </c:ext>
            </c:extLst>
          </c:dPt>
          <c:dPt>
            <c:idx val="30"/>
            <c:invertIfNegative val="0"/>
            <c:bubble3D val="0"/>
            <c:spPr>
              <a:solidFill>
                <a:srgbClr val="8F2866"/>
              </a:solidFill>
              <a:ln w="6350" cmpd="sng">
                <a:solidFill>
                  <a:srgbClr val="000000"/>
                </a:solidFill>
              </a:ln>
              <a:effectLst/>
            </c:spPr>
            <c:extLst>
              <c:ext xmlns:c16="http://schemas.microsoft.com/office/drawing/2014/chart" uri="{C3380CC4-5D6E-409C-BE32-E72D297353CC}">
                <c16:uniqueId val="{00000013-7943-41E3-9556-1FE621BB53EF}"/>
              </c:ext>
            </c:extLst>
          </c:dPt>
          <c:dPt>
            <c:idx val="37"/>
            <c:invertIfNegative val="0"/>
            <c:bubble3D val="0"/>
            <c:spPr>
              <a:solidFill>
                <a:srgbClr val="8F2866"/>
              </a:solidFill>
              <a:ln w="6350" cmpd="sng">
                <a:solidFill>
                  <a:srgbClr val="000000"/>
                </a:solidFill>
              </a:ln>
              <a:effectLst/>
            </c:spPr>
            <c:extLst>
              <c:ext xmlns:c16="http://schemas.microsoft.com/office/drawing/2014/chart" uri="{C3380CC4-5D6E-409C-BE32-E72D297353CC}">
                <c16:uniqueId val="{00000015-7943-41E3-9556-1FE621BB53EF}"/>
              </c:ext>
            </c:extLst>
          </c:dPt>
          <c:cat>
            <c:strRef>
              <c:f>'EDU2'!$P$7:$S$7</c:f>
              <c:strCache>
                <c:ptCount val="4"/>
                <c:pt idx="0">
                  <c:v>Early childhood</c:v>
                </c:pt>
                <c:pt idx="1">
                  <c:v>Primary</c:v>
                </c:pt>
                <c:pt idx="2">
                  <c:v>Lower secondary</c:v>
                </c:pt>
                <c:pt idx="3">
                  <c:v>Upper secondary</c:v>
                </c:pt>
              </c:strCache>
            </c:strRef>
          </c:cat>
          <c:val>
            <c:numRef>
              <c:f>'EDU2'!$P$8:$S$8</c:f>
              <c:numCache>
                <c:formatCode>0.0</c:formatCode>
                <c:ptCount val="4"/>
                <c:pt idx="0">
                  <c:v>44.170768737792969</c:v>
                </c:pt>
                <c:pt idx="1">
                  <c:v>84.410118103027344</c:v>
                </c:pt>
                <c:pt idx="2">
                  <c:v>83.737037658691406</c:v>
                </c:pt>
                <c:pt idx="3">
                  <c:v>73.11358642578125</c:v>
                </c:pt>
              </c:numCache>
            </c:numRef>
          </c:val>
          <c:extLst>
            <c:ext xmlns:c16="http://schemas.microsoft.com/office/drawing/2014/chart" uri="{C3380CC4-5D6E-409C-BE32-E72D297353CC}">
              <c16:uniqueId val="{00000016-7943-41E3-9556-1FE621BB53EF}"/>
            </c:ext>
          </c:extLst>
        </c:ser>
        <c:ser>
          <c:idx val="1"/>
          <c:order val="1"/>
          <c:tx>
            <c:strRef>
              <c:f>'EDU2'!$O$9</c:f>
              <c:strCache>
                <c:ptCount val="1"/>
                <c:pt idx="0">
                  <c:v>OECD</c:v>
                </c:pt>
              </c:strCache>
            </c:strRef>
          </c:tx>
          <c:spPr>
            <a:solidFill>
              <a:srgbClr val="1AAE89"/>
            </a:solidFill>
            <a:ln w="6350">
              <a:noFill/>
            </a:ln>
            <a:effectLst/>
          </c:spPr>
          <c:invertIfNegative val="0"/>
          <c:cat>
            <c:strRef>
              <c:f>'EDU2'!$P$7:$S$7</c:f>
              <c:strCache>
                <c:ptCount val="4"/>
                <c:pt idx="0">
                  <c:v>Early childhood</c:v>
                </c:pt>
                <c:pt idx="1">
                  <c:v>Primary</c:v>
                </c:pt>
                <c:pt idx="2">
                  <c:v>Lower secondary</c:v>
                </c:pt>
                <c:pt idx="3">
                  <c:v>Upper secondary</c:v>
                </c:pt>
              </c:strCache>
            </c:strRef>
          </c:cat>
          <c:val>
            <c:numRef>
              <c:f>'EDU2'!$P$9:$S$9</c:f>
              <c:numCache>
                <c:formatCode>0.0</c:formatCode>
                <c:ptCount val="4"/>
                <c:pt idx="0">
                  <c:v>70.223399937152863</c:v>
                </c:pt>
                <c:pt idx="1">
                  <c:v>98.538888228567018</c:v>
                </c:pt>
                <c:pt idx="2">
                  <c:v>98.397862886127669</c:v>
                </c:pt>
                <c:pt idx="3">
                  <c:v>93.022705479672084</c:v>
                </c:pt>
              </c:numCache>
            </c:numRef>
          </c:val>
          <c:extLst>
            <c:ext xmlns:c16="http://schemas.microsoft.com/office/drawing/2014/chart" uri="{C3380CC4-5D6E-409C-BE32-E72D297353CC}">
              <c16:uniqueId val="{00000017-7943-41E3-9556-1FE621BB53EF}"/>
            </c:ext>
          </c:extLst>
        </c:ser>
        <c:dLbls>
          <c:showLegendKey val="0"/>
          <c:showVal val="0"/>
          <c:showCatName val="0"/>
          <c:showSerName val="0"/>
          <c:showPercent val="0"/>
          <c:showBubbleSize val="0"/>
        </c:dLbls>
        <c:gapWidth val="80"/>
        <c:axId val="1011005392"/>
        <c:axId val="1011013592"/>
      </c:barChart>
      <c:dateAx>
        <c:axId val="1011005392"/>
        <c:scaling>
          <c:orientation val="minMax"/>
        </c:scaling>
        <c:delete val="0"/>
        <c:axPos val="b"/>
        <c:numFmt formatCode="yyyy" sourceLinked="0"/>
        <c:majorTickMark val="none"/>
        <c:minorTickMark val="none"/>
        <c:tickLblPos val="low"/>
        <c:spPr>
          <a:noFill/>
          <a:ln w="9525" cap="flat" cmpd="sng" algn="ctr">
            <a:solidFill>
              <a:srgbClr val="000000"/>
            </a:solidFill>
            <a:prstDash val="solid"/>
            <a:round/>
          </a:ln>
          <a:effectLst/>
          <a:extLst>
            <a:ext uri="{909E8E84-426E-40DD-AFC4-6F175D3DCCD1}">
              <a14:hiddenFill xmlns:a14="http://schemas.microsoft.com/office/drawing/2010/main">
                <a:noFill/>
              </a14:hiddenFill>
            </a:ext>
          </a:extLst>
        </c:spPr>
        <c:txPr>
          <a:bodyPr rot="0" spcFirstLastPara="1" vertOverflow="ellipsis" wrap="square" anchor="ctr" anchorCtr="1"/>
          <a:lstStyle/>
          <a:p>
            <a:pPr>
              <a:defRPr sz="14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011013592"/>
        <c:crosses val="autoZero"/>
        <c:auto val="1"/>
        <c:lblOffset val="0"/>
        <c:baseTimeUnit val="years"/>
        <c:majorTimeUnit val="years"/>
        <c:minorTimeUnit val="years"/>
      </c:dateAx>
      <c:valAx>
        <c:axId val="1011013592"/>
        <c:scaling>
          <c:orientation val="minMax"/>
          <c:max val="100"/>
        </c:scaling>
        <c:delete val="0"/>
        <c:axPos val="l"/>
        <c:majorGridlines>
          <c:spPr>
            <a:ln w="9525" cap="flat" cmpd="sng" algn="ctr">
              <a:solidFill>
                <a:srgbClr val="C8C8C8"/>
              </a:solidFill>
              <a:prstDash val="solid"/>
              <a:round/>
            </a:ln>
            <a:effectLst/>
          </c:spPr>
        </c:majorGridlines>
        <c:numFmt formatCode="General" sourceLinked="0"/>
        <c:majorTickMark val="none"/>
        <c:minorTickMark val="none"/>
        <c:tickLblPos val="nextTo"/>
        <c:spPr>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a:noFill/>
              </a14:hiddenLine>
            </a:ext>
          </a:extLst>
        </c:spPr>
        <c:txPr>
          <a:bodyPr rot="-60000000" spcFirstLastPara="1" vertOverflow="ellipsis" vert="horz" wrap="square" anchor="ctr" anchorCtr="1"/>
          <a:lstStyle/>
          <a:p>
            <a:pPr>
              <a:defRPr sz="14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011005392"/>
        <c:crosses val="autoZero"/>
        <c:crossBetween val="between"/>
      </c:valAx>
      <c:spPr>
        <a:solidFill>
          <a:schemeClr val="bg1"/>
        </a:solidFill>
        <a:ln>
          <a:noFill/>
        </a:ln>
        <a:effectLst/>
        <a:extLst>
          <a:ext uri="{91240B29-F687-4F45-9708-019B960494DF}">
            <a14:hiddenLine xmlns:a14="http://schemas.microsoft.com/office/drawing/2010/main">
              <a:noFill/>
            </a14:hiddenLine>
          </a:ext>
        </a:extLst>
      </c:spPr>
    </c:plotArea>
    <c:legend>
      <c:legendPos val="t"/>
      <c:layout>
        <c:manualLayout>
          <c:xMode val="edge"/>
          <c:yMode val="edge"/>
          <c:x val="3.4411584764160258E-2"/>
          <c:y val="1.809117238631823E-2"/>
          <c:w val="0.96226297611999234"/>
          <c:h val="0.12036351385648479"/>
        </c:manualLayout>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legend>
    <c:plotVisOnly val="1"/>
    <c:dispBlanksAs val="gap"/>
    <c:showDLblsOverMax val="1"/>
  </c:chart>
  <c:spPr>
    <a:noFill/>
    <a:ln w="9525" cap="flat" cmpd="sng" algn="ctr">
      <a:noFill/>
      <a:round/>
    </a:ln>
    <a:effectLst/>
    <a:extLst>
      <a:ext uri="{909E8E84-426E-40DD-AFC4-6F175D3DCCD1}">
        <a14:hiddenFill xmlns:a14="http://schemas.microsoft.com/office/drawing/2010/main">
          <a:solidFill>
            <a:sysClr val="window" lastClr="FFFFFF"/>
          </a:solidFill>
        </a14:hiddenFill>
      </a:ex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sz="1400" b="1">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77659364515494E-2"/>
          <c:y val="2.7883903133903133E-2"/>
          <c:w val="0.95485987763962898"/>
          <c:h val="0.81462796771130108"/>
        </c:manualLayout>
      </c:layout>
      <c:barChart>
        <c:barDir val="col"/>
        <c:grouping val="stacked"/>
        <c:varyColors val="0"/>
        <c:ser>
          <c:idx val="0"/>
          <c:order val="0"/>
          <c:spPr>
            <a:solidFill>
              <a:srgbClr val="44546A"/>
            </a:solidFill>
            <a:ln w="6350" cmpd="sng">
              <a:solidFill>
                <a:srgbClr val="000000"/>
              </a:solidFill>
            </a:ln>
            <a:effectLst/>
          </c:spPr>
          <c:invertIfNegative val="0"/>
          <c:dPt>
            <c:idx val="0"/>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1-5B75-464B-98F1-2F3A0C09F143}"/>
              </c:ext>
            </c:extLst>
          </c:dPt>
          <c:dPt>
            <c:idx val="1"/>
            <c:invertIfNegative val="0"/>
            <c:bubble3D val="0"/>
            <c:spPr>
              <a:solidFill>
                <a:srgbClr val="8F2866"/>
              </a:solidFill>
              <a:ln w="6350" cmpd="sng">
                <a:solidFill>
                  <a:srgbClr val="000000"/>
                </a:solidFill>
              </a:ln>
              <a:effectLst/>
            </c:spPr>
            <c:extLst>
              <c:ext xmlns:c16="http://schemas.microsoft.com/office/drawing/2014/chart" uri="{C3380CC4-5D6E-409C-BE32-E72D297353CC}">
                <c16:uniqueId val="{00000003-5B75-464B-98F1-2F3A0C09F143}"/>
              </c:ext>
            </c:extLst>
          </c:dPt>
          <c:dPt>
            <c:idx val="2"/>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5-5B75-464B-98F1-2F3A0C09F143}"/>
              </c:ext>
            </c:extLst>
          </c:dPt>
          <c:dPt>
            <c:idx val="5"/>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7-5B75-464B-98F1-2F3A0C09F143}"/>
              </c:ext>
            </c:extLst>
          </c:dPt>
          <c:dPt>
            <c:idx val="6"/>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9-5B75-464B-98F1-2F3A0C09F143}"/>
              </c:ext>
            </c:extLst>
          </c:dPt>
          <c:dPt>
            <c:idx val="7"/>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B-5B75-464B-98F1-2F3A0C09F143}"/>
              </c:ext>
            </c:extLst>
          </c:dPt>
          <c:dPt>
            <c:idx val="8"/>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D-5B75-464B-98F1-2F3A0C09F143}"/>
              </c:ext>
            </c:extLst>
          </c:dPt>
          <c:dPt>
            <c:idx val="9"/>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0F-5B75-464B-98F1-2F3A0C09F143}"/>
              </c:ext>
            </c:extLst>
          </c:dPt>
          <c:dPt>
            <c:idx val="11"/>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11-5B75-464B-98F1-2F3A0C09F143}"/>
              </c:ext>
            </c:extLst>
          </c:dPt>
          <c:dPt>
            <c:idx val="12"/>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13-5B75-464B-98F1-2F3A0C09F143}"/>
              </c:ext>
            </c:extLst>
          </c:dPt>
          <c:dPt>
            <c:idx val="14"/>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15-5B75-464B-98F1-2F3A0C09F143}"/>
              </c:ext>
            </c:extLst>
          </c:dPt>
          <c:dPt>
            <c:idx val="15"/>
            <c:invertIfNegative val="0"/>
            <c:bubble3D val="0"/>
            <c:spPr>
              <a:solidFill>
                <a:srgbClr val="8792A1"/>
              </a:solidFill>
              <a:ln w="6350" cmpd="sng">
                <a:solidFill>
                  <a:srgbClr val="000000"/>
                </a:solidFill>
              </a:ln>
              <a:effectLst/>
            </c:spPr>
            <c:extLst>
              <c:ext xmlns:c16="http://schemas.microsoft.com/office/drawing/2014/chart" uri="{C3380CC4-5D6E-409C-BE32-E72D297353CC}">
                <c16:uniqueId val="{00000017-5B75-464B-98F1-2F3A0C09F143}"/>
              </c:ext>
            </c:extLst>
          </c:dPt>
          <c:dPt>
            <c:idx val="16"/>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19-5B75-464B-98F1-2F3A0C09F143}"/>
              </c:ext>
            </c:extLst>
          </c:dPt>
          <c:dPt>
            <c:idx val="17"/>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1B-5B75-464B-98F1-2F3A0C09F143}"/>
              </c:ext>
            </c:extLst>
          </c:dPt>
          <c:dPt>
            <c:idx val="20"/>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1D-5B75-464B-98F1-2F3A0C09F143}"/>
              </c:ext>
            </c:extLst>
          </c:dPt>
          <c:dPt>
            <c:idx val="24"/>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1F-5B75-464B-98F1-2F3A0C09F143}"/>
              </c:ext>
            </c:extLst>
          </c:dPt>
          <c:dPt>
            <c:idx val="27"/>
            <c:invertIfNegative val="0"/>
            <c:bubble3D val="0"/>
            <c:spPr>
              <a:solidFill>
                <a:srgbClr val="44546A"/>
              </a:solidFill>
              <a:ln w="6350" cmpd="sng">
                <a:solidFill>
                  <a:srgbClr val="000000"/>
                </a:solidFill>
              </a:ln>
              <a:effectLst/>
            </c:spPr>
            <c:extLst>
              <c:ext xmlns:c16="http://schemas.microsoft.com/office/drawing/2014/chart" uri="{C3380CC4-5D6E-409C-BE32-E72D297353CC}">
                <c16:uniqueId val="{00000021-5B75-464B-98F1-2F3A0C09F143}"/>
              </c:ext>
            </c:extLst>
          </c:dPt>
          <c:cat>
            <c:strRef>
              <c:f>HEALTH!$AH$8:$AH$34</c:f>
              <c:strCache>
                <c:ptCount val="27"/>
                <c:pt idx="0">
                  <c:v>LVA</c:v>
                </c:pt>
                <c:pt idx="1">
                  <c:v>ROU</c:v>
                </c:pt>
                <c:pt idx="2">
                  <c:v>SVK</c:v>
                </c:pt>
                <c:pt idx="3">
                  <c:v>EST</c:v>
                </c:pt>
                <c:pt idx="4">
                  <c:v>LTU</c:v>
                </c:pt>
                <c:pt idx="5">
                  <c:v>CZE</c:v>
                </c:pt>
                <c:pt idx="6">
                  <c:v>HUN</c:v>
                </c:pt>
                <c:pt idx="7">
                  <c:v>PRT</c:v>
                </c:pt>
                <c:pt idx="8">
                  <c:v>DNK</c:v>
                </c:pt>
                <c:pt idx="9">
                  <c:v>NLD</c:v>
                </c:pt>
                <c:pt idx="10">
                  <c:v>DEU</c:v>
                </c:pt>
                <c:pt idx="11">
                  <c:v>AUT</c:v>
                </c:pt>
                <c:pt idx="12">
                  <c:v>FIN</c:v>
                </c:pt>
                <c:pt idx="13">
                  <c:v>POL</c:v>
                </c:pt>
                <c:pt idx="14">
                  <c:v>LUX</c:v>
                </c:pt>
                <c:pt idx="15">
                  <c:v>EU</c:v>
                </c:pt>
                <c:pt idx="16">
                  <c:v>CHE</c:v>
                </c:pt>
                <c:pt idx="17">
                  <c:v>ESP</c:v>
                </c:pt>
                <c:pt idx="18">
                  <c:v>GRC</c:v>
                </c:pt>
                <c:pt idx="19">
                  <c:v>FRA</c:v>
                </c:pt>
                <c:pt idx="20">
                  <c:v>BEL</c:v>
                </c:pt>
                <c:pt idx="21">
                  <c:v>SVN</c:v>
                </c:pt>
                <c:pt idx="22">
                  <c:v>IRL</c:v>
                </c:pt>
                <c:pt idx="23">
                  <c:v>BGR</c:v>
                </c:pt>
                <c:pt idx="24">
                  <c:v>ITA</c:v>
                </c:pt>
                <c:pt idx="25">
                  <c:v>NOR</c:v>
                </c:pt>
                <c:pt idx="26">
                  <c:v>SWE</c:v>
                </c:pt>
              </c:strCache>
            </c:strRef>
          </c:cat>
          <c:val>
            <c:numRef>
              <c:f>HEALTH!$AI$8:$AI$34</c:f>
              <c:numCache>
                <c:formatCode>General</c:formatCode>
                <c:ptCount val="27"/>
                <c:pt idx="0">
                  <c:v>11.8</c:v>
                </c:pt>
                <c:pt idx="1">
                  <c:v>13.2</c:v>
                </c:pt>
                <c:pt idx="2">
                  <c:v>13.2</c:v>
                </c:pt>
                <c:pt idx="3">
                  <c:v>15.5</c:v>
                </c:pt>
                <c:pt idx="4">
                  <c:v>16.5</c:v>
                </c:pt>
                <c:pt idx="5">
                  <c:v>17.100000000000001</c:v>
                </c:pt>
                <c:pt idx="6">
                  <c:v>17.100000000000001</c:v>
                </c:pt>
                <c:pt idx="7">
                  <c:v>17.2</c:v>
                </c:pt>
                <c:pt idx="8">
                  <c:v>17.600000000000001</c:v>
                </c:pt>
                <c:pt idx="9">
                  <c:v>17.600000000000001</c:v>
                </c:pt>
                <c:pt idx="10">
                  <c:v>17.899999999999999</c:v>
                </c:pt>
                <c:pt idx="11">
                  <c:v>18</c:v>
                </c:pt>
                <c:pt idx="12">
                  <c:v>18</c:v>
                </c:pt>
                <c:pt idx="13">
                  <c:v>18.5</c:v>
                </c:pt>
                <c:pt idx="14">
                  <c:v>18.600000000000001</c:v>
                </c:pt>
                <c:pt idx="15">
                  <c:v>19</c:v>
                </c:pt>
                <c:pt idx="16">
                  <c:v>19.3</c:v>
                </c:pt>
                <c:pt idx="17">
                  <c:v>19.3</c:v>
                </c:pt>
                <c:pt idx="18">
                  <c:v>19.7</c:v>
                </c:pt>
                <c:pt idx="19">
                  <c:v>20.5</c:v>
                </c:pt>
                <c:pt idx="20">
                  <c:v>20.8</c:v>
                </c:pt>
                <c:pt idx="21">
                  <c:v>21.2</c:v>
                </c:pt>
                <c:pt idx="22">
                  <c:v>21.9</c:v>
                </c:pt>
                <c:pt idx="23">
                  <c:v>22</c:v>
                </c:pt>
                <c:pt idx="24">
                  <c:v>22.4</c:v>
                </c:pt>
                <c:pt idx="25">
                  <c:v>23.1</c:v>
                </c:pt>
                <c:pt idx="26">
                  <c:v>24.4</c:v>
                </c:pt>
              </c:numCache>
            </c:numRef>
          </c:val>
          <c:extLst>
            <c:ext xmlns:c16="http://schemas.microsoft.com/office/drawing/2014/chart" uri="{C3380CC4-5D6E-409C-BE32-E72D297353CC}">
              <c16:uniqueId val="{00000022-5B75-464B-98F1-2F3A0C09F143}"/>
            </c:ext>
          </c:extLst>
        </c:ser>
        <c:dLbls>
          <c:showLegendKey val="0"/>
          <c:showVal val="0"/>
          <c:showCatName val="0"/>
          <c:showSerName val="0"/>
          <c:showPercent val="0"/>
          <c:showBubbleSize val="0"/>
        </c:dLbls>
        <c:gapWidth val="80"/>
        <c:axId val="1011005392"/>
        <c:axId val="1011013592"/>
      </c:barChart>
      <c:dateAx>
        <c:axId val="1011005392"/>
        <c:scaling>
          <c:orientation val="minMax"/>
        </c:scaling>
        <c:delete val="0"/>
        <c:axPos val="b"/>
        <c:numFmt formatCode="yyyy" sourceLinked="0"/>
        <c:majorTickMark val="none"/>
        <c:minorTickMark val="none"/>
        <c:tickLblPos val="low"/>
        <c:spPr>
          <a:noFill/>
          <a:ln w="9525" cap="flat" cmpd="sng" algn="ctr">
            <a:solidFill>
              <a:srgbClr val="000000"/>
            </a:solidFill>
            <a:prstDash val="solid"/>
            <a:round/>
          </a:ln>
          <a:effectLst/>
          <a:extLst>
            <a:ext uri="{909E8E84-426E-40DD-AFC4-6F175D3DCCD1}">
              <a14:hiddenFill xmlns:a14="http://schemas.microsoft.com/office/drawing/2010/main">
                <a:noFill/>
              </a14:hiddenFill>
            </a:ext>
          </a:extLst>
        </c:spPr>
        <c:txPr>
          <a:bodyPr rot="-5400000" spcFirstLastPara="1" vertOverflow="ellipsis" wrap="square" anchor="ctr" anchorCtr="1"/>
          <a:lstStyle/>
          <a:p>
            <a:pPr>
              <a:defRPr sz="14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011013592"/>
        <c:crosses val="autoZero"/>
        <c:auto val="1"/>
        <c:lblOffset val="20"/>
        <c:baseTimeUnit val="years"/>
        <c:majorUnit val="1"/>
        <c:majorTimeUnit val="years"/>
        <c:minorUnit val="1"/>
        <c:minorTimeUnit val="years"/>
      </c:dateAx>
      <c:valAx>
        <c:axId val="1011013592"/>
        <c:scaling>
          <c:orientation val="minMax"/>
          <c:max val="25"/>
        </c:scaling>
        <c:delete val="0"/>
        <c:axPos val="l"/>
        <c:majorGridlines>
          <c:spPr>
            <a:ln w="9525" cap="flat" cmpd="sng" algn="ctr">
              <a:solidFill>
                <a:srgbClr val="C8C8C8"/>
              </a:solidFill>
              <a:prstDash val="solid"/>
              <a:round/>
            </a:ln>
            <a:effectLst/>
          </c:spPr>
        </c:majorGridlines>
        <c:numFmt formatCode="General" sourceLinked="0"/>
        <c:majorTickMark val="none"/>
        <c:minorTickMark val="none"/>
        <c:tickLblPos val="nextTo"/>
        <c:spPr>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a:noFill/>
              </a14:hiddenLine>
            </a:ext>
          </a:extLst>
        </c:spPr>
        <c:txPr>
          <a:bodyPr rot="-60000000" spcFirstLastPara="1" vertOverflow="ellipsis" vert="horz" wrap="square" anchor="ctr" anchorCtr="1"/>
          <a:lstStyle/>
          <a:p>
            <a:pPr>
              <a:defRPr sz="1400" b="1"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011005392"/>
        <c:crosses val="autoZero"/>
        <c:crossBetween val="between"/>
      </c:valAx>
      <c:spPr>
        <a:solidFill>
          <a:schemeClr val="bg1"/>
        </a:solidFill>
        <a:ln>
          <a:noFill/>
        </a:ln>
        <a:effectLst/>
        <a:extLst>
          <a:ext uri="{91240B29-F687-4F45-9708-019B960494DF}">
            <a14:hiddenLine xmlns:a14="http://schemas.microsoft.com/office/drawing/2010/main">
              <a:noFill/>
            </a14:hiddenLine>
          </a:ext>
        </a:extLst>
      </c:spPr>
    </c:plotArea>
    <c:plotVisOnly val="1"/>
    <c:dispBlanksAs val="gap"/>
    <c:showDLblsOverMax val="1"/>
  </c:chart>
  <c:spPr>
    <a:noFill/>
    <a:ln w="9525" cap="flat" cmpd="sng" algn="ctr">
      <a:noFill/>
      <a:round/>
    </a:ln>
    <a:effectLst/>
    <a:extLst>
      <a:ext uri="{909E8E84-426E-40DD-AFC4-6F175D3DCCD1}">
        <a14:hiddenFill xmlns:a14="http://schemas.microsoft.com/office/drawing/2010/main">
          <a:solidFill>
            <a:sysClr val="window" lastClr="FFFFFF"/>
          </a:solidFill>
        </a14:hiddenFill>
      </a:ex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sz="1400" b="1">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0.01757</cdr:x>
      <cdr:y>0.04619</cdr:y>
    </cdr:from>
    <cdr:to>
      <cdr:x>0.97429</cdr:x>
      <cdr:y>0.08836</cdr:y>
    </cdr:to>
    <cdr:sp macro="" textlink="">
      <cdr:nvSpPr>
        <cdr:cNvPr id="14" name="xlamLegend1">
          <a:extLst xmlns:a="http://schemas.openxmlformats.org/drawingml/2006/main">
            <a:ext uri="{FF2B5EF4-FFF2-40B4-BE49-F238E27FC236}">
              <a16:creationId xmlns:a16="http://schemas.microsoft.com/office/drawing/2014/main" id="{87FB279F-A694-8E57-4700-79FD1097E3A8}"/>
            </a:ext>
          </a:extLst>
        </cdr:cNvPr>
        <cdr:cNvSpPr/>
      </cdr:nvSpPr>
      <cdr:spPr>
        <a:xfrm xmlns:a="http://schemas.openxmlformats.org/drawingml/2006/main">
          <a:off x="178018" y="193675"/>
          <a:ext cx="9695473" cy="176800"/>
        </a:xfrm>
        <a:prstGeom xmlns:a="http://schemas.openxmlformats.org/drawingml/2006/main" prst="rect">
          <a:avLst/>
        </a:prstGeom>
        <a:noFill xmlns:a="http://schemas.openxmlformats.org/drawingml/2006/main"/>
        <a:ln xmlns:a="http://schemas.openxmlformats.org/drawingml/2006/main" w="0" cap="flat" cmpd="sng" algn="ctr">
          <a:noFill/>
          <a:prstDash val="solid"/>
          <a:miter lim="800000"/>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cap="flat" cmpd="sng" algn="ctr">
              <a:solidFill>
                <a:schemeClr val="accent1">
                  <a:shade val="15000"/>
                </a:schemeClr>
              </a:solidFill>
              <a:prstDash val="solid"/>
              <a:miter lim="800000"/>
            </a14:hiddenLine>
          </a:ext>
        </a:extLst>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lang="en-US" sz="1400" b="1" kern="1200">
            <a:solidFill>
              <a:schemeClr val="tx1"/>
            </a:solidFill>
          </a:endParaRPr>
        </a:p>
      </cdr:txBody>
    </cdr:sp>
  </cdr:relSizeAnchor>
  <cdr:relSizeAnchor xmlns:cdr="http://schemas.openxmlformats.org/drawingml/2006/chartDrawing">
    <cdr:from>
      <cdr:x>0.20063</cdr:x>
      <cdr:y>0.07017</cdr:y>
    </cdr:from>
    <cdr:to>
      <cdr:x>0.7425</cdr:x>
      <cdr:y>0.12155</cdr:y>
    </cdr:to>
    <cdr:grpSp>
      <cdr:nvGrpSpPr>
        <cdr:cNvPr id="2" name="Group 1">
          <a:extLst xmlns:a="http://schemas.openxmlformats.org/drawingml/2006/main">
            <a:ext uri="{FF2B5EF4-FFF2-40B4-BE49-F238E27FC236}">
              <a16:creationId xmlns:a16="http://schemas.microsoft.com/office/drawing/2014/main" id="{C843A1D7-A89E-0BF6-E0B6-320A34D68FF8}"/>
            </a:ext>
          </a:extLst>
        </cdr:cNvPr>
        <cdr:cNvGrpSpPr/>
      </cdr:nvGrpSpPr>
      <cdr:grpSpPr>
        <a:xfrm xmlns:a="http://schemas.openxmlformats.org/drawingml/2006/main">
          <a:off x="2033184" y="294219"/>
          <a:ext cx="5491311" cy="215434"/>
          <a:chOff x="2033227" y="294205"/>
          <a:chExt cx="5491314" cy="215444"/>
        </a:xfrm>
      </cdr:grpSpPr>
      <cdr:cxnSp macro="">
        <cdr:nvCxnSpPr>
          <cdr:cNvPr id="20" name="xlamLegendSymbol21">
            <a:extLst xmlns:a="http://schemas.openxmlformats.org/drawingml/2006/main">
              <a:ext uri="{FF2B5EF4-FFF2-40B4-BE49-F238E27FC236}">
                <a16:creationId xmlns:a16="http://schemas.microsoft.com/office/drawing/2014/main" id="{7B02F5CE-8DCE-6461-BB02-E65338BE53D2}"/>
              </a:ext>
            </a:extLst>
          </cdr:cNvPr>
          <cdr:cNvCxnSpPr/>
        </cdr:nvCxnSpPr>
        <cdr:spPr>
          <a:xfrm xmlns:a="http://schemas.openxmlformats.org/drawingml/2006/main">
            <a:off x="2033227" y="397179"/>
            <a:ext cx="575991" cy="0"/>
          </a:xfrm>
          <a:prstGeom xmlns:a="http://schemas.openxmlformats.org/drawingml/2006/main" prst="line">
            <a:avLst/>
          </a:prstGeom>
          <a:ln xmlns:a="http://schemas.openxmlformats.org/drawingml/2006/main" w="50800">
            <a:solidFill>
              <a:srgbClr val="44546A"/>
            </a:solidFill>
            <a:prstDash val="soli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sp macro="" textlink="">
        <cdr:nvSpPr>
          <cdr:cNvPr id="21" name="xlamLegendText21">
            <a:extLst xmlns:a="http://schemas.openxmlformats.org/drawingml/2006/main">
              <a:ext uri="{FF2B5EF4-FFF2-40B4-BE49-F238E27FC236}">
                <a16:creationId xmlns:a16="http://schemas.microsoft.com/office/drawing/2014/main" id="{0B62EA80-F1D9-8A0B-FB27-80F61B54BDB4}"/>
              </a:ext>
            </a:extLst>
          </cdr:cNvPr>
          <cdr:cNvSpPr txBox="1"/>
        </cdr:nvSpPr>
        <cdr:spPr>
          <a:xfrm xmlns:a="http://schemas.openxmlformats.org/drawingml/2006/main">
            <a:off x="2904834" y="294205"/>
            <a:ext cx="1305229" cy="215444"/>
          </a:xfrm>
          <a:prstGeom xmlns:a="http://schemas.openxmlformats.org/drawingml/2006/main" prst="rect">
            <a:avLst/>
          </a:prstGeom>
          <a:noFill xmlns:a="http://schemas.openxmlformats.org/drawingml/2006/main"/>
          <a:ln xmlns:a="http://schemas.openxmlformats.org/drawingml/2006/main" w="9525" cmpd="sng">
            <a:noFill/>
          </a:ln>
          <a:effectLst xmlns:a="http://schemas.openxmlformats.org/drawingml/2006/main"/>
          <a:extLst xmlns:a="http://schemas.openxmlformats.org/drawingml/2006/main">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mpd="sng">
                <a:solidFill>
                  <a:schemeClr val="lt1">
                    <a:shade val="50000"/>
                  </a:schemeClr>
                </a:solidFill>
              </a14:hiddenLine>
            </a:ext>
          </a:extLst>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horz" wrap="none" lIns="0" tIns="0" rIns="0" bIns="0" rtlCol="0" anchor="t">
            <a:sp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l"/>
            <a:r>
              <a:rPr lang="en-US" sz="1400" b="1" i="0" kern="1200" dirty="0">
                <a:solidFill>
                  <a:srgbClr val="080808"/>
                </a:solidFill>
                <a:latin typeface="Calibri" panose="020F0502020204030204" pitchFamily="34" charset="0"/>
                <a:ea typeface="Calibri" panose="020F0502020204030204" pitchFamily="34" charset="0"/>
                <a:cs typeface="Calibri" panose="020F0502020204030204" pitchFamily="34" charset="0"/>
              </a:rPr>
              <a:t>Total expenditure</a:t>
            </a:r>
          </a:p>
        </cdr:txBody>
      </cdr:sp>
      <cdr:cxnSp macro="">
        <cdr:nvCxnSpPr>
          <cdr:cNvPr id="18" name="xlamLegendSymbol31">
            <a:extLst xmlns:a="http://schemas.openxmlformats.org/drawingml/2006/main">
              <a:ext uri="{FF2B5EF4-FFF2-40B4-BE49-F238E27FC236}">
                <a16:creationId xmlns:a16="http://schemas.microsoft.com/office/drawing/2014/main" id="{9A0801D6-412F-FBCC-DFD8-06D00A311659}"/>
              </a:ext>
            </a:extLst>
          </cdr:cNvPr>
          <cdr:cNvCxnSpPr/>
        </cdr:nvCxnSpPr>
        <cdr:spPr>
          <a:xfrm xmlns:a="http://schemas.openxmlformats.org/drawingml/2006/main">
            <a:off x="5643973" y="397179"/>
            <a:ext cx="576011" cy="0"/>
          </a:xfrm>
          <a:prstGeom xmlns:a="http://schemas.openxmlformats.org/drawingml/2006/main" prst="line">
            <a:avLst/>
          </a:prstGeom>
          <a:ln xmlns:a="http://schemas.openxmlformats.org/drawingml/2006/main" w="50800">
            <a:solidFill>
              <a:srgbClr val="8F2866"/>
            </a:solidFill>
            <a:prstDash val="soli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sp macro="" textlink="">
        <cdr:nvSpPr>
          <cdr:cNvPr id="19" name="xlamLegendText31">
            <a:extLst xmlns:a="http://schemas.openxmlformats.org/drawingml/2006/main">
              <a:ext uri="{FF2B5EF4-FFF2-40B4-BE49-F238E27FC236}">
                <a16:creationId xmlns:a16="http://schemas.microsoft.com/office/drawing/2014/main" id="{72FEA8DA-01E1-4E6D-8F4D-8D7013B8C291}"/>
              </a:ext>
            </a:extLst>
          </cdr:cNvPr>
          <cdr:cNvSpPr txBox="1"/>
        </cdr:nvSpPr>
        <cdr:spPr>
          <a:xfrm xmlns:a="http://schemas.openxmlformats.org/drawingml/2006/main">
            <a:off x="6515609" y="294205"/>
            <a:ext cx="1008932" cy="215444"/>
          </a:xfrm>
          <a:prstGeom xmlns:a="http://schemas.openxmlformats.org/drawingml/2006/main" prst="rect">
            <a:avLst/>
          </a:prstGeom>
          <a:noFill xmlns:a="http://schemas.openxmlformats.org/drawingml/2006/main"/>
          <a:ln xmlns:a="http://schemas.openxmlformats.org/drawingml/2006/main" w="9525" cmpd="sng">
            <a:noFill/>
          </a:ln>
          <a:effectLst xmlns:a="http://schemas.openxmlformats.org/drawingml/2006/main"/>
          <a:extLst xmlns:a="http://schemas.openxmlformats.org/drawingml/2006/main">
            <a:ext uri="{909E8E84-426E-40DD-AFC4-6F175D3DCCD1}">
              <a14:hiddenFill xmlns:a14="http://schemas.microsoft.com/office/drawing/2010/main">
                <a:solidFill>
                  <a:schemeClr val="lt1"/>
                </a:solidFill>
              </a14:hiddenFill>
            </a:ext>
            <a:ext uri="{91240B29-F687-4F45-9708-019B960494DF}">
              <a14:hiddenLine xmlns:a14="http://schemas.microsoft.com/office/drawing/2010/main" w="9525" cmpd="sng">
                <a:solidFill>
                  <a:schemeClr val="lt1">
                    <a:shade val="50000"/>
                  </a:schemeClr>
                </a:solidFill>
              </a14:hiddenLine>
            </a:ext>
          </a:extLst>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horz" wrap="none" lIns="0" tIns="0" rIns="0" bIns="0" rtlCol="0" anchor="t">
            <a:sp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l"/>
            <a:r>
              <a:rPr lang="en-US" sz="1400" b="1" i="0" kern="1200" dirty="0">
                <a:solidFill>
                  <a:srgbClr val="080808"/>
                </a:solidFill>
                <a:latin typeface="Calibri" panose="020F0502020204030204" pitchFamily="34" charset="0"/>
                <a:ea typeface="Calibri" panose="020F0502020204030204" pitchFamily="34" charset="0"/>
                <a:cs typeface="Calibri" panose="020F0502020204030204" pitchFamily="34" charset="0"/>
              </a:rPr>
              <a:t>Total revenue</a:t>
            </a:r>
          </a:p>
        </cdr:txBody>
      </cdr:sp>
    </cdr:grpSp>
  </cdr:relSizeAnchor>
</c:userShapes>
</file>

<file path=ppt/drawings/drawing10.xml><?xml version="1.0" encoding="utf-8"?>
<c:userShapes xmlns:c="http://schemas.openxmlformats.org/drawingml/2006/chart">
  <cdr:relSizeAnchor xmlns:cdr="http://schemas.openxmlformats.org/drawingml/2006/chartDrawing">
    <cdr:from>
      <cdr:x>0.96627</cdr:x>
      <cdr:y>0.8547</cdr:y>
    </cdr:from>
    <cdr:to>
      <cdr:x>0.98759</cdr:x>
      <cdr:y>1</cdr:y>
    </cdr:to>
    <cdr:sp macro="" textlink="">
      <cdr:nvSpPr>
        <cdr:cNvPr id="2" name="Rectangle 1">
          <a:extLst xmlns:a="http://schemas.openxmlformats.org/drawingml/2006/main">
            <a:ext uri="{FF2B5EF4-FFF2-40B4-BE49-F238E27FC236}">
              <a16:creationId xmlns:a16="http://schemas.microsoft.com/office/drawing/2014/main" id="{07AE0DF1-D2B1-463C-0C04-5222F87DFD5C}"/>
            </a:ext>
          </a:extLst>
        </cdr:cNvPr>
        <cdr:cNvSpPr/>
      </cdr:nvSpPr>
      <cdr:spPr>
        <a:xfrm xmlns:a="http://schemas.openxmlformats.org/drawingml/2006/main">
          <a:off x="9792180" y="3599996"/>
          <a:ext cx="216057" cy="612004"/>
        </a:xfrm>
        <a:prstGeom xmlns:a="http://schemas.openxmlformats.org/drawingml/2006/main" prst="rect">
          <a:avLst/>
        </a:prstGeom>
        <a:solidFill xmlns:a="http://schemas.openxmlformats.org/drawingml/2006/main">
          <a:srgbClr val="8F2866">
            <a:alpha val="50000"/>
          </a:srgb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0.7364</cdr:x>
      <cdr:y>0.8547</cdr:y>
    </cdr:from>
    <cdr:to>
      <cdr:x>0.75771</cdr:x>
      <cdr:y>1</cdr:y>
    </cdr:to>
    <cdr:sp macro="" textlink="">
      <cdr:nvSpPr>
        <cdr:cNvPr id="3" name="Rectangle 2">
          <a:extLst xmlns:a="http://schemas.openxmlformats.org/drawingml/2006/main">
            <a:ext uri="{FF2B5EF4-FFF2-40B4-BE49-F238E27FC236}">
              <a16:creationId xmlns:a16="http://schemas.microsoft.com/office/drawing/2014/main" id="{47CD93EB-DC11-8250-927A-00F38949EB3D}"/>
            </a:ext>
          </a:extLst>
        </cdr:cNvPr>
        <cdr:cNvSpPr/>
      </cdr:nvSpPr>
      <cdr:spPr>
        <a:xfrm xmlns:a="http://schemas.openxmlformats.org/drawingml/2006/main">
          <a:off x="7462666" y="3600000"/>
          <a:ext cx="215956" cy="612000"/>
        </a:xfrm>
        <a:prstGeom xmlns:a="http://schemas.openxmlformats.org/drawingml/2006/main" prst="rect">
          <a:avLst/>
        </a:prstGeom>
        <a:solidFill xmlns:a="http://schemas.openxmlformats.org/drawingml/2006/main">
          <a:srgbClr val="8792A1">
            <a:alpha val="50000"/>
          </a:srgb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0.96457</cdr:x>
      <cdr:y>0.84274</cdr:y>
    </cdr:from>
    <cdr:to>
      <cdr:x>0.98589</cdr:x>
      <cdr:y>1</cdr:y>
    </cdr:to>
    <cdr:sp macro="" textlink="">
      <cdr:nvSpPr>
        <cdr:cNvPr id="2" name="Rectangle 1">
          <a:extLst xmlns:a="http://schemas.openxmlformats.org/drawingml/2006/main">
            <a:ext uri="{FF2B5EF4-FFF2-40B4-BE49-F238E27FC236}">
              <a16:creationId xmlns:a16="http://schemas.microsoft.com/office/drawing/2014/main" id="{07AE0DF1-D2B1-463C-0C04-5222F87DFD5C}"/>
            </a:ext>
          </a:extLst>
        </cdr:cNvPr>
        <cdr:cNvSpPr/>
      </cdr:nvSpPr>
      <cdr:spPr>
        <a:xfrm xmlns:a="http://schemas.openxmlformats.org/drawingml/2006/main">
          <a:off x="9774917" y="3549600"/>
          <a:ext cx="216057" cy="662400"/>
        </a:xfrm>
        <a:prstGeom xmlns:a="http://schemas.openxmlformats.org/drawingml/2006/main" prst="rect">
          <a:avLst/>
        </a:prstGeom>
        <a:solidFill xmlns:a="http://schemas.openxmlformats.org/drawingml/2006/main">
          <a:srgbClr val="8F2866">
            <a:alpha val="50000"/>
          </a:srgb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0.63558</cdr:x>
      <cdr:y>0.84274</cdr:y>
    </cdr:from>
    <cdr:to>
      <cdr:x>0.65689</cdr:x>
      <cdr:y>1</cdr:y>
    </cdr:to>
    <cdr:sp macro="" textlink="">
      <cdr:nvSpPr>
        <cdr:cNvPr id="3" name="Rectangle 2">
          <a:extLst xmlns:a="http://schemas.openxmlformats.org/drawingml/2006/main">
            <a:ext uri="{FF2B5EF4-FFF2-40B4-BE49-F238E27FC236}">
              <a16:creationId xmlns:a16="http://schemas.microsoft.com/office/drawing/2014/main" id="{47CD93EB-DC11-8250-927A-00F38949EB3D}"/>
            </a:ext>
          </a:extLst>
        </cdr:cNvPr>
        <cdr:cNvSpPr/>
      </cdr:nvSpPr>
      <cdr:spPr>
        <a:xfrm xmlns:a="http://schemas.openxmlformats.org/drawingml/2006/main">
          <a:off x="6440958" y="3549600"/>
          <a:ext cx="215956" cy="662400"/>
        </a:xfrm>
        <a:prstGeom xmlns:a="http://schemas.openxmlformats.org/drawingml/2006/main" prst="rect">
          <a:avLst/>
        </a:prstGeom>
        <a:solidFill xmlns:a="http://schemas.openxmlformats.org/drawingml/2006/main">
          <a:srgbClr val="8792A1">
            <a:alpha val="50000"/>
          </a:srgb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3.xml><?xml version="1.0" encoding="utf-8"?>
<c:userShapes xmlns:c="http://schemas.openxmlformats.org/drawingml/2006/chart">
  <cdr:relSizeAnchor xmlns:cdr="http://schemas.openxmlformats.org/drawingml/2006/chartDrawing">
    <cdr:from>
      <cdr:x>0.25308</cdr:x>
      <cdr:y>0.01837</cdr:y>
    </cdr:from>
    <cdr:to>
      <cdr:x>0.28513</cdr:x>
      <cdr:y>0.05296</cdr:y>
    </cdr:to>
    <cdr:sp macro="" textlink="">
      <cdr:nvSpPr>
        <cdr:cNvPr id="3" name="xlamShapesMarker">
          <a:extLst xmlns:a="http://schemas.openxmlformats.org/drawingml/2006/main">
            <a:ext uri="{FF2B5EF4-FFF2-40B4-BE49-F238E27FC236}">
              <a16:creationId xmlns:a16="http://schemas.microsoft.com/office/drawing/2014/main" id="{6589F6CA-2FBC-0399-634E-047F7C42D526}"/>
            </a:ext>
          </a:extLst>
        </cdr:cNvPr>
        <cdr:cNvSpPr/>
      </cdr:nvSpPr>
      <cdr:spPr>
        <a:xfrm xmlns:a="http://schemas.openxmlformats.org/drawingml/2006/main">
          <a:off x="2666462" y="77395"/>
          <a:ext cx="337676" cy="145693"/>
        </a:xfrm>
        <a:prstGeom xmlns:a="http://schemas.openxmlformats.org/drawingml/2006/main" prst="rect">
          <a:avLst/>
        </a:prstGeom>
        <a:solidFill xmlns:a="http://schemas.openxmlformats.org/drawingml/2006/main">
          <a:srgbClr val="44546A"/>
        </a:solidFill>
        <a:ln xmlns:a="http://schemas.openxmlformats.org/drawingml/2006/main" w="3175" cap="flat" cmpd="sng" algn="ctr">
          <a:solidFill>
            <a:srgbClr val="000000"/>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0.90122</cdr:x>
      <cdr:y>0.8547</cdr:y>
    </cdr:from>
    <cdr:to>
      <cdr:x>0.92575</cdr:x>
      <cdr:y>0.96288</cdr:y>
    </cdr:to>
    <cdr:sp macro="" textlink="">
      <cdr:nvSpPr>
        <cdr:cNvPr id="4" name="Rectangle 3">
          <a:extLst xmlns:a="http://schemas.openxmlformats.org/drawingml/2006/main">
            <a:ext uri="{FF2B5EF4-FFF2-40B4-BE49-F238E27FC236}">
              <a16:creationId xmlns:a16="http://schemas.microsoft.com/office/drawing/2014/main" id="{27238024-7A23-6E74-083B-F5859DFF7676}"/>
            </a:ext>
          </a:extLst>
        </cdr:cNvPr>
        <cdr:cNvSpPr/>
      </cdr:nvSpPr>
      <cdr:spPr>
        <a:xfrm xmlns:a="http://schemas.openxmlformats.org/drawingml/2006/main">
          <a:off x="9495182" y="3599996"/>
          <a:ext cx="258418" cy="455637"/>
        </a:xfrm>
        <a:prstGeom xmlns:a="http://schemas.openxmlformats.org/drawingml/2006/main" prst="rect">
          <a:avLst/>
        </a:prstGeom>
        <a:solidFill xmlns:a="http://schemas.openxmlformats.org/drawingml/2006/main">
          <a:srgbClr val="8F2866">
            <a:alpha val="50000"/>
          </a:srgb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absSizeAnchor xmlns:cdr="http://schemas.openxmlformats.org/drawingml/2006/chartDrawing">
    <cdr:from>
      <cdr:x>0.6012</cdr:x>
      <cdr:y>0.01837</cdr:y>
    </cdr:from>
    <cdr:ext cx="337677" cy="145692"/>
    <cdr:sp macro="" textlink="">
      <cdr:nvSpPr>
        <cdr:cNvPr id="8" name="xlamShapesMarker">
          <a:extLst xmlns:a="http://schemas.openxmlformats.org/drawingml/2006/main">
            <a:ext uri="{FF2B5EF4-FFF2-40B4-BE49-F238E27FC236}">
              <a16:creationId xmlns:a16="http://schemas.microsoft.com/office/drawing/2014/main" id="{A2D6A942-F8ED-BA9B-4835-77609EB75281}"/>
            </a:ext>
          </a:extLst>
        </cdr:cNvPr>
        <cdr:cNvSpPr/>
      </cdr:nvSpPr>
      <cdr:spPr>
        <a:xfrm xmlns:a="http://schemas.openxmlformats.org/drawingml/2006/main">
          <a:off x="6334209" y="77395"/>
          <a:ext cx="337677" cy="145692"/>
        </a:xfrm>
        <a:prstGeom xmlns:a="http://schemas.openxmlformats.org/drawingml/2006/main" prst="rect">
          <a:avLst/>
        </a:prstGeom>
        <a:solidFill xmlns:a="http://schemas.openxmlformats.org/drawingml/2006/main">
          <a:srgbClr val="1AAE89"/>
        </a:solidFill>
        <a:ln xmlns:a="http://schemas.openxmlformats.org/drawingml/2006/main" w="3175" cap="flat" cmpd="sng" algn="ctr">
          <a:solidFill>
            <a:srgbClr val="000000"/>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absSizeAnchor>
  <cdr:relSizeAnchor xmlns:cdr="http://schemas.openxmlformats.org/drawingml/2006/chartDrawing">
    <cdr:from>
      <cdr:x>0.59663</cdr:x>
      <cdr:y>0.8547</cdr:y>
    </cdr:from>
    <cdr:to>
      <cdr:x>0.61716</cdr:x>
      <cdr:y>0.96288</cdr:y>
    </cdr:to>
    <cdr:sp macro="" textlink="">
      <cdr:nvSpPr>
        <cdr:cNvPr id="5" name="Rectangle 4">
          <a:extLst xmlns:a="http://schemas.openxmlformats.org/drawingml/2006/main">
            <a:ext uri="{FF2B5EF4-FFF2-40B4-BE49-F238E27FC236}">
              <a16:creationId xmlns:a16="http://schemas.microsoft.com/office/drawing/2014/main" id="{B57009DC-92A4-F84F-FC10-A166E2E69E90}"/>
            </a:ext>
          </a:extLst>
        </cdr:cNvPr>
        <cdr:cNvSpPr/>
      </cdr:nvSpPr>
      <cdr:spPr>
        <a:xfrm xmlns:a="http://schemas.openxmlformats.org/drawingml/2006/main">
          <a:off x="6286077" y="3599996"/>
          <a:ext cx="216303" cy="455654"/>
        </a:xfrm>
        <a:prstGeom xmlns:a="http://schemas.openxmlformats.org/drawingml/2006/main" prst="rect">
          <a:avLst/>
        </a:prstGeom>
        <a:solidFill xmlns:a="http://schemas.openxmlformats.org/drawingml/2006/main">
          <a:srgbClr val="8792A1">
            <a:alpha val="50000"/>
          </a:srgb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4.xml><?xml version="1.0" encoding="utf-8"?>
<c:userShapes xmlns:c="http://schemas.openxmlformats.org/drawingml/2006/chart">
  <cdr:relSizeAnchor xmlns:cdr="http://schemas.openxmlformats.org/drawingml/2006/chartDrawing">
    <cdr:from>
      <cdr:x>0.86118</cdr:x>
      <cdr:y>0.8362</cdr:y>
    </cdr:from>
    <cdr:to>
      <cdr:x>0.8825</cdr:x>
      <cdr:y>0.9815</cdr:y>
    </cdr:to>
    <cdr:sp macro="" textlink="">
      <cdr:nvSpPr>
        <cdr:cNvPr id="2" name="Rectangle 1">
          <a:extLst xmlns:a="http://schemas.openxmlformats.org/drawingml/2006/main">
            <a:ext uri="{FF2B5EF4-FFF2-40B4-BE49-F238E27FC236}">
              <a16:creationId xmlns:a16="http://schemas.microsoft.com/office/drawing/2014/main" id="{07AE0DF1-D2B1-463C-0C04-5222F87DFD5C}"/>
            </a:ext>
          </a:extLst>
        </cdr:cNvPr>
        <cdr:cNvSpPr/>
      </cdr:nvSpPr>
      <cdr:spPr>
        <a:xfrm xmlns:a="http://schemas.openxmlformats.org/drawingml/2006/main">
          <a:off x="8727164" y="3522068"/>
          <a:ext cx="216057" cy="612000"/>
        </a:xfrm>
        <a:prstGeom xmlns:a="http://schemas.openxmlformats.org/drawingml/2006/main" prst="rect">
          <a:avLst/>
        </a:prstGeom>
        <a:solidFill xmlns:a="http://schemas.openxmlformats.org/drawingml/2006/main">
          <a:srgbClr val="8F2866">
            <a:alpha val="50000"/>
          </a:srgb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0.42965</cdr:x>
      <cdr:y>0.8362</cdr:y>
    </cdr:from>
    <cdr:to>
      <cdr:x>0.45096</cdr:x>
      <cdr:y>0.9815</cdr:y>
    </cdr:to>
    <cdr:sp macro="" textlink="">
      <cdr:nvSpPr>
        <cdr:cNvPr id="3" name="Rectangle 2">
          <a:extLst xmlns:a="http://schemas.openxmlformats.org/drawingml/2006/main">
            <a:ext uri="{FF2B5EF4-FFF2-40B4-BE49-F238E27FC236}">
              <a16:creationId xmlns:a16="http://schemas.microsoft.com/office/drawing/2014/main" id="{47CD93EB-DC11-8250-927A-00F38949EB3D}"/>
            </a:ext>
          </a:extLst>
        </cdr:cNvPr>
        <cdr:cNvSpPr/>
      </cdr:nvSpPr>
      <cdr:spPr>
        <a:xfrm xmlns:a="http://schemas.openxmlformats.org/drawingml/2006/main">
          <a:off x="4354049" y="3522068"/>
          <a:ext cx="215955" cy="612000"/>
        </a:xfrm>
        <a:prstGeom xmlns:a="http://schemas.openxmlformats.org/drawingml/2006/main" prst="rect">
          <a:avLst/>
        </a:prstGeom>
        <a:solidFill xmlns:a="http://schemas.openxmlformats.org/drawingml/2006/main">
          <a:srgbClr val="8792A1">
            <a:alpha val="50000"/>
          </a:srgb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0.51769</cdr:x>
      <cdr:y>0.83414</cdr:y>
    </cdr:from>
    <cdr:to>
      <cdr:x>0.53901</cdr:x>
      <cdr:y>0.97944</cdr:y>
    </cdr:to>
    <cdr:sp macro="" textlink="">
      <cdr:nvSpPr>
        <cdr:cNvPr id="4" name="Rectangle 3">
          <a:extLst xmlns:a="http://schemas.openxmlformats.org/drawingml/2006/main">
            <a:ext uri="{FF2B5EF4-FFF2-40B4-BE49-F238E27FC236}">
              <a16:creationId xmlns:a16="http://schemas.microsoft.com/office/drawing/2014/main" id="{65D99D6F-2CBA-9C17-BA2E-D1228C8D5F38}"/>
            </a:ext>
          </a:extLst>
        </cdr:cNvPr>
        <cdr:cNvSpPr/>
      </cdr:nvSpPr>
      <cdr:spPr>
        <a:xfrm xmlns:a="http://schemas.openxmlformats.org/drawingml/2006/main">
          <a:off x="5246256" y="3513409"/>
          <a:ext cx="216057" cy="612000"/>
        </a:xfrm>
        <a:prstGeom xmlns:a="http://schemas.openxmlformats.org/drawingml/2006/main" prst="rect">
          <a:avLst/>
        </a:prstGeom>
        <a:solidFill xmlns:a="http://schemas.openxmlformats.org/drawingml/2006/main">
          <a:srgbClr val="1AAE89">
            <a:alpha val="50000"/>
          </a:srgb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5.xml><?xml version="1.0" encoding="utf-8"?>
<c:userShapes xmlns:c="http://schemas.openxmlformats.org/drawingml/2006/chart">
  <cdr:relSizeAnchor xmlns:cdr="http://schemas.openxmlformats.org/drawingml/2006/chartDrawing">
    <cdr:from>
      <cdr:x>0.29205</cdr:x>
      <cdr:y>0.05856</cdr:y>
    </cdr:from>
    <cdr:to>
      <cdr:x>0.32402</cdr:x>
      <cdr:y>0.09315</cdr:y>
    </cdr:to>
    <cdr:sp macro="" textlink="">
      <cdr:nvSpPr>
        <cdr:cNvPr id="3" name="xlamShapesMarker">
          <a:extLst xmlns:a="http://schemas.openxmlformats.org/drawingml/2006/main">
            <a:ext uri="{FF2B5EF4-FFF2-40B4-BE49-F238E27FC236}">
              <a16:creationId xmlns:a16="http://schemas.microsoft.com/office/drawing/2014/main" id="{6589F6CA-2FBC-0399-634E-047F7C42D526}"/>
            </a:ext>
          </a:extLst>
        </cdr:cNvPr>
        <cdr:cNvSpPr/>
      </cdr:nvSpPr>
      <cdr:spPr>
        <a:xfrm xmlns:a="http://schemas.openxmlformats.org/drawingml/2006/main">
          <a:off x="2959685" y="246647"/>
          <a:ext cx="323984" cy="145693"/>
        </a:xfrm>
        <a:prstGeom xmlns:a="http://schemas.openxmlformats.org/drawingml/2006/main" prst="rect">
          <a:avLst/>
        </a:prstGeom>
        <a:solidFill xmlns:a="http://schemas.openxmlformats.org/drawingml/2006/main">
          <a:srgbClr val="8F2866"/>
        </a:solidFill>
        <a:ln xmlns:a="http://schemas.openxmlformats.org/drawingml/2006/main" w="3175" cap="flat" cmpd="sng" algn="ctr">
          <a:solidFill>
            <a:srgbClr val="000000"/>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0.64842</cdr:x>
      <cdr:y>0.05729</cdr:y>
    </cdr:from>
    <cdr:to>
      <cdr:x>0.68039</cdr:x>
      <cdr:y>0.09188</cdr:y>
    </cdr:to>
    <cdr:sp macro="" textlink="">
      <cdr:nvSpPr>
        <cdr:cNvPr id="2" name="xlamShapesMarker">
          <a:extLst xmlns:a="http://schemas.openxmlformats.org/drawingml/2006/main">
            <a:ext uri="{FF2B5EF4-FFF2-40B4-BE49-F238E27FC236}">
              <a16:creationId xmlns:a16="http://schemas.microsoft.com/office/drawing/2014/main" id="{C2C30672-C975-F08F-C610-D0DB6CE156AF}"/>
            </a:ext>
          </a:extLst>
        </cdr:cNvPr>
        <cdr:cNvSpPr/>
      </cdr:nvSpPr>
      <cdr:spPr>
        <a:xfrm xmlns:a="http://schemas.openxmlformats.org/drawingml/2006/main">
          <a:off x="6571095" y="241300"/>
          <a:ext cx="323984" cy="145693"/>
        </a:xfrm>
        <a:prstGeom xmlns:a="http://schemas.openxmlformats.org/drawingml/2006/main" prst="rect">
          <a:avLst/>
        </a:prstGeom>
        <a:solidFill xmlns:a="http://schemas.openxmlformats.org/drawingml/2006/main">
          <a:srgbClr val="1AAE89"/>
        </a:solidFill>
        <a:ln xmlns:a="http://schemas.openxmlformats.org/drawingml/2006/main" w="3175" cap="flat" cmpd="sng" algn="ctr">
          <a:solidFill>
            <a:srgbClr val="000000"/>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6.xml><?xml version="1.0" encoding="utf-8"?>
<c:userShapes xmlns:c="http://schemas.openxmlformats.org/drawingml/2006/chart">
  <cdr:relSizeAnchor xmlns:cdr="http://schemas.openxmlformats.org/drawingml/2006/chartDrawing">
    <cdr:from>
      <cdr:x>0.08191</cdr:x>
      <cdr:y>0.84068</cdr:y>
    </cdr:from>
    <cdr:to>
      <cdr:x>0.10323</cdr:x>
      <cdr:y>0.99794</cdr:y>
    </cdr:to>
    <cdr:sp macro="" textlink="">
      <cdr:nvSpPr>
        <cdr:cNvPr id="2" name="Rectangle 1">
          <a:extLst xmlns:a="http://schemas.openxmlformats.org/drawingml/2006/main">
            <a:ext uri="{FF2B5EF4-FFF2-40B4-BE49-F238E27FC236}">
              <a16:creationId xmlns:a16="http://schemas.microsoft.com/office/drawing/2014/main" id="{07AE0DF1-D2B1-463C-0C04-5222F87DFD5C}"/>
            </a:ext>
          </a:extLst>
        </cdr:cNvPr>
        <cdr:cNvSpPr/>
      </cdr:nvSpPr>
      <cdr:spPr>
        <a:xfrm xmlns:a="http://schemas.openxmlformats.org/drawingml/2006/main">
          <a:off x="830065" y="3540941"/>
          <a:ext cx="216057" cy="662400"/>
        </a:xfrm>
        <a:prstGeom xmlns:a="http://schemas.openxmlformats.org/drawingml/2006/main" prst="rect">
          <a:avLst/>
        </a:prstGeom>
        <a:solidFill xmlns:a="http://schemas.openxmlformats.org/drawingml/2006/main">
          <a:srgbClr val="8F2866">
            <a:alpha val="50000"/>
          </a:srgb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0.57578</cdr:x>
      <cdr:y>0.84274</cdr:y>
    </cdr:from>
    <cdr:to>
      <cdr:x>0.59709</cdr:x>
      <cdr:y>1</cdr:y>
    </cdr:to>
    <cdr:sp macro="" textlink="">
      <cdr:nvSpPr>
        <cdr:cNvPr id="3" name="Rectangle 2">
          <a:extLst xmlns:a="http://schemas.openxmlformats.org/drawingml/2006/main">
            <a:ext uri="{FF2B5EF4-FFF2-40B4-BE49-F238E27FC236}">
              <a16:creationId xmlns:a16="http://schemas.microsoft.com/office/drawing/2014/main" id="{47CD93EB-DC11-8250-927A-00F38949EB3D}"/>
            </a:ext>
          </a:extLst>
        </cdr:cNvPr>
        <cdr:cNvSpPr/>
      </cdr:nvSpPr>
      <cdr:spPr>
        <a:xfrm xmlns:a="http://schemas.openxmlformats.org/drawingml/2006/main">
          <a:off x="5834907" y="3549600"/>
          <a:ext cx="215956" cy="662400"/>
        </a:xfrm>
        <a:prstGeom xmlns:a="http://schemas.openxmlformats.org/drawingml/2006/main" prst="rect">
          <a:avLst/>
        </a:prstGeom>
        <a:solidFill xmlns:a="http://schemas.openxmlformats.org/drawingml/2006/main">
          <a:srgbClr val="8792A1">
            <a:alpha val="50000"/>
          </a:srgb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7.xml><?xml version="1.0" encoding="utf-8"?>
<c:userShapes xmlns:c="http://schemas.openxmlformats.org/drawingml/2006/chart">
  <cdr:relSizeAnchor xmlns:cdr="http://schemas.openxmlformats.org/drawingml/2006/chartDrawing">
    <cdr:from>
      <cdr:x>0.17675</cdr:x>
      <cdr:y>0.84068</cdr:y>
    </cdr:from>
    <cdr:to>
      <cdr:x>0.20045</cdr:x>
      <cdr:y>0.97569</cdr:y>
    </cdr:to>
    <cdr:sp macro="" textlink="">
      <cdr:nvSpPr>
        <cdr:cNvPr id="2" name="Rectangle 1">
          <a:extLst xmlns:a="http://schemas.openxmlformats.org/drawingml/2006/main">
            <a:ext uri="{FF2B5EF4-FFF2-40B4-BE49-F238E27FC236}">
              <a16:creationId xmlns:a16="http://schemas.microsoft.com/office/drawing/2014/main" id="{07AE0DF1-D2B1-463C-0C04-5222F87DFD5C}"/>
            </a:ext>
          </a:extLst>
        </cdr:cNvPr>
        <cdr:cNvSpPr/>
      </cdr:nvSpPr>
      <cdr:spPr>
        <a:xfrm xmlns:a="http://schemas.openxmlformats.org/drawingml/2006/main">
          <a:off x="1818623" y="3540945"/>
          <a:ext cx="243857" cy="568656"/>
        </a:xfrm>
        <a:prstGeom xmlns:a="http://schemas.openxmlformats.org/drawingml/2006/main" prst="rect">
          <a:avLst/>
        </a:prstGeom>
        <a:solidFill xmlns:a="http://schemas.openxmlformats.org/drawingml/2006/main">
          <a:srgbClr val="8F2866">
            <a:alpha val="50000"/>
          </a:srgb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0.3126</cdr:x>
      <cdr:y>0.84068</cdr:y>
    </cdr:from>
    <cdr:to>
      <cdr:x>0.33375</cdr:x>
      <cdr:y>0.97569</cdr:y>
    </cdr:to>
    <cdr:sp macro="" textlink="">
      <cdr:nvSpPr>
        <cdr:cNvPr id="3" name="Rectangle 2">
          <a:extLst xmlns:a="http://schemas.openxmlformats.org/drawingml/2006/main">
            <a:ext uri="{FF2B5EF4-FFF2-40B4-BE49-F238E27FC236}">
              <a16:creationId xmlns:a16="http://schemas.microsoft.com/office/drawing/2014/main" id="{47CD93EB-DC11-8250-927A-00F38949EB3D}"/>
            </a:ext>
          </a:extLst>
        </cdr:cNvPr>
        <cdr:cNvSpPr/>
      </cdr:nvSpPr>
      <cdr:spPr>
        <a:xfrm xmlns:a="http://schemas.openxmlformats.org/drawingml/2006/main">
          <a:off x="3216416" y="3540945"/>
          <a:ext cx="217664" cy="568655"/>
        </a:xfrm>
        <a:prstGeom xmlns:a="http://schemas.openxmlformats.org/drawingml/2006/main" prst="rect">
          <a:avLst/>
        </a:prstGeom>
        <a:solidFill xmlns:a="http://schemas.openxmlformats.org/drawingml/2006/main">
          <a:srgbClr val="8792A1">
            <a:alpha val="50000"/>
          </a:srgb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0.28955</cdr:x>
      <cdr:y>0.84068</cdr:y>
    </cdr:from>
    <cdr:to>
      <cdr:x>0.31302</cdr:x>
      <cdr:y>0.97569</cdr:y>
    </cdr:to>
    <cdr:sp macro="" textlink="">
      <cdr:nvSpPr>
        <cdr:cNvPr id="4" name="Rectangle 3">
          <a:extLst xmlns:a="http://schemas.openxmlformats.org/drawingml/2006/main">
            <a:ext uri="{FF2B5EF4-FFF2-40B4-BE49-F238E27FC236}">
              <a16:creationId xmlns:a16="http://schemas.microsoft.com/office/drawing/2014/main" id="{65D99D6F-2CBA-9C17-BA2E-D1228C8D5F38}"/>
            </a:ext>
          </a:extLst>
        </cdr:cNvPr>
        <cdr:cNvSpPr/>
      </cdr:nvSpPr>
      <cdr:spPr>
        <a:xfrm xmlns:a="http://schemas.openxmlformats.org/drawingml/2006/main">
          <a:off x="2979249" y="3540944"/>
          <a:ext cx="241471" cy="568655"/>
        </a:xfrm>
        <a:prstGeom xmlns:a="http://schemas.openxmlformats.org/drawingml/2006/main" prst="rect">
          <a:avLst/>
        </a:prstGeom>
        <a:solidFill xmlns:a="http://schemas.openxmlformats.org/drawingml/2006/main">
          <a:srgbClr val="1AAE89">
            <a:alpha val="50000"/>
          </a:srgb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8.xml><?xml version="1.0" encoding="utf-8"?>
<c:userShapes xmlns:c="http://schemas.openxmlformats.org/drawingml/2006/chart">
  <cdr:relSizeAnchor xmlns:cdr="http://schemas.openxmlformats.org/drawingml/2006/chartDrawing">
    <cdr:from>
      <cdr:x>0.89866</cdr:x>
      <cdr:y>0.85297</cdr:y>
    </cdr:from>
    <cdr:to>
      <cdr:x>0.91998</cdr:x>
      <cdr:y>0.99827</cdr:y>
    </cdr:to>
    <cdr:sp macro="" textlink="">
      <cdr:nvSpPr>
        <cdr:cNvPr id="4" name="Rectangle 3">
          <a:extLst xmlns:a="http://schemas.openxmlformats.org/drawingml/2006/main">
            <a:ext uri="{FF2B5EF4-FFF2-40B4-BE49-F238E27FC236}">
              <a16:creationId xmlns:a16="http://schemas.microsoft.com/office/drawing/2014/main" id="{27238024-7A23-6E74-083B-F5859DFF7676}"/>
            </a:ext>
          </a:extLst>
        </cdr:cNvPr>
        <cdr:cNvSpPr/>
      </cdr:nvSpPr>
      <cdr:spPr>
        <a:xfrm xmlns:a="http://schemas.openxmlformats.org/drawingml/2006/main">
          <a:off x="9107031" y="3592712"/>
          <a:ext cx="216056" cy="612000"/>
        </a:xfrm>
        <a:prstGeom xmlns:a="http://schemas.openxmlformats.org/drawingml/2006/main" prst="rect">
          <a:avLst/>
        </a:prstGeom>
        <a:solidFill xmlns:a="http://schemas.openxmlformats.org/drawingml/2006/main">
          <a:srgbClr val="8F2866">
            <a:alpha val="50000"/>
          </a:srgb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0.49192</cdr:x>
      <cdr:y>0.8547</cdr:y>
    </cdr:from>
    <cdr:to>
      <cdr:x>0.51323</cdr:x>
      <cdr:y>1</cdr:y>
    </cdr:to>
    <cdr:sp macro="" textlink="">
      <cdr:nvSpPr>
        <cdr:cNvPr id="5" name="Rectangle 4">
          <a:extLst xmlns:a="http://schemas.openxmlformats.org/drawingml/2006/main">
            <a:ext uri="{FF2B5EF4-FFF2-40B4-BE49-F238E27FC236}">
              <a16:creationId xmlns:a16="http://schemas.microsoft.com/office/drawing/2014/main" id="{CDCA4A38-71A7-FC87-D223-9DFBF21F425F}"/>
            </a:ext>
          </a:extLst>
        </cdr:cNvPr>
        <cdr:cNvSpPr/>
      </cdr:nvSpPr>
      <cdr:spPr>
        <a:xfrm xmlns:a="http://schemas.openxmlformats.org/drawingml/2006/main">
          <a:off x="4985092" y="3599999"/>
          <a:ext cx="215955" cy="612000"/>
        </a:xfrm>
        <a:prstGeom xmlns:a="http://schemas.openxmlformats.org/drawingml/2006/main" prst="rect">
          <a:avLst/>
        </a:prstGeom>
        <a:solidFill xmlns:a="http://schemas.openxmlformats.org/drawingml/2006/main">
          <a:srgbClr val="8792A1">
            <a:alpha val="50000"/>
          </a:srgb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0.61157</cdr:x>
      <cdr:y>0.8547</cdr:y>
    </cdr:from>
    <cdr:to>
      <cdr:x>0.63289</cdr:x>
      <cdr:y>1</cdr:y>
    </cdr:to>
    <cdr:sp macro="" textlink="">
      <cdr:nvSpPr>
        <cdr:cNvPr id="6" name="Rectangle 5">
          <a:extLst xmlns:a="http://schemas.openxmlformats.org/drawingml/2006/main">
            <a:ext uri="{FF2B5EF4-FFF2-40B4-BE49-F238E27FC236}">
              <a16:creationId xmlns:a16="http://schemas.microsoft.com/office/drawing/2014/main" id="{AD14C31E-3B3B-9347-8E12-2D2DC1128B69}"/>
            </a:ext>
          </a:extLst>
        </cdr:cNvPr>
        <cdr:cNvSpPr/>
      </cdr:nvSpPr>
      <cdr:spPr>
        <a:xfrm xmlns:a="http://schemas.openxmlformats.org/drawingml/2006/main">
          <a:off x="6197604" y="3599999"/>
          <a:ext cx="216057" cy="612000"/>
        </a:xfrm>
        <a:prstGeom xmlns:a="http://schemas.openxmlformats.org/drawingml/2006/main" prst="rect">
          <a:avLst/>
        </a:prstGeom>
        <a:solidFill xmlns:a="http://schemas.openxmlformats.org/drawingml/2006/main">
          <a:srgbClr val="1AAE89">
            <a:alpha val="50000"/>
          </a:srgb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9.xml><?xml version="1.0" encoding="utf-8"?>
<c:userShapes xmlns:c="http://schemas.openxmlformats.org/drawingml/2006/chart">
  <cdr:relSizeAnchor xmlns:cdr="http://schemas.openxmlformats.org/drawingml/2006/chartDrawing">
    <cdr:from>
      <cdr:x>0.8851</cdr:x>
      <cdr:y>0.85433</cdr:y>
    </cdr:from>
    <cdr:to>
      <cdr:x>0.90642</cdr:x>
      <cdr:y>0.99963</cdr:y>
    </cdr:to>
    <cdr:sp macro="" textlink="">
      <cdr:nvSpPr>
        <cdr:cNvPr id="2" name="Rectangle 1">
          <a:extLst xmlns:a="http://schemas.openxmlformats.org/drawingml/2006/main">
            <a:ext uri="{FF2B5EF4-FFF2-40B4-BE49-F238E27FC236}">
              <a16:creationId xmlns:a16="http://schemas.microsoft.com/office/drawing/2014/main" id="{07AE0DF1-D2B1-463C-0C04-5222F87DFD5C}"/>
            </a:ext>
          </a:extLst>
        </cdr:cNvPr>
        <cdr:cNvSpPr/>
      </cdr:nvSpPr>
      <cdr:spPr>
        <a:xfrm xmlns:a="http://schemas.openxmlformats.org/drawingml/2006/main">
          <a:off x="8969603" y="3598442"/>
          <a:ext cx="216057" cy="612000"/>
        </a:xfrm>
        <a:prstGeom xmlns:a="http://schemas.openxmlformats.org/drawingml/2006/main" prst="rect">
          <a:avLst/>
        </a:prstGeom>
        <a:solidFill xmlns:a="http://schemas.openxmlformats.org/drawingml/2006/main">
          <a:srgbClr val="8F2866">
            <a:alpha val="50000"/>
          </a:srgb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0.70735</cdr:x>
      <cdr:y>0.8547</cdr:y>
    </cdr:from>
    <cdr:to>
      <cdr:x>0.72866</cdr:x>
      <cdr:y>1</cdr:y>
    </cdr:to>
    <cdr:sp macro="" textlink="">
      <cdr:nvSpPr>
        <cdr:cNvPr id="3" name="Rectangle 2">
          <a:extLst xmlns:a="http://schemas.openxmlformats.org/drawingml/2006/main">
            <a:ext uri="{FF2B5EF4-FFF2-40B4-BE49-F238E27FC236}">
              <a16:creationId xmlns:a16="http://schemas.microsoft.com/office/drawing/2014/main" id="{47CD93EB-DC11-8250-927A-00F38949EB3D}"/>
            </a:ext>
          </a:extLst>
        </cdr:cNvPr>
        <cdr:cNvSpPr/>
      </cdr:nvSpPr>
      <cdr:spPr>
        <a:xfrm xmlns:a="http://schemas.openxmlformats.org/drawingml/2006/main">
          <a:off x="7168285" y="3600000"/>
          <a:ext cx="215955" cy="612000"/>
        </a:xfrm>
        <a:prstGeom xmlns:a="http://schemas.openxmlformats.org/drawingml/2006/main" prst="rect">
          <a:avLst/>
        </a:prstGeom>
        <a:solidFill xmlns:a="http://schemas.openxmlformats.org/drawingml/2006/main">
          <a:srgbClr val="8792A1">
            <a:alpha val="50000"/>
          </a:srgb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0.68431</cdr:x>
      <cdr:y>0.85433</cdr:y>
    </cdr:from>
    <cdr:to>
      <cdr:x>0.70563</cdr:x>
      <cdr:y>0.99963</cdr:y>
    </cdr:to>
    <cdr:sp macro="" textlink="">
      <cdr:nvSpPr>
        <cdr:cNvPr id="4" name="Rectangle 3">
          <a:extLst xmlns:a="http://schemas.openxmlformats.org/drawingml/2006/main">
            <a:ext uri="{FF2B5EF4-FFF2-40B4-BE49-F238E27FC236}">
              <a16:creationId xmlns:a16="http://schemas.microsoft.com/office/drawing/2014/main" id="{65D99D6F-2CBA-9C17-BA2E-D1228C8D5F38}"/>
            </a:ext>
          </a:extLst>
        </cdr:cNvPr>
        <cdr:cNvSpPr/>
      </cdr:nvSpPr>
      <cdr:spPr>
        <a:xfrm xmlns:a="http://schemas.openxmlformats.org/drawingml/2006/main">
          <a:off x="6934798" y="3598442"/>
          <a:ext cx="216056" cy="612000"/>
        </a:xfrm>
        <a:prstGeom xmlns:a="http://schemas.openxmlformats.org/drawingml/2006/main" prst="rect">
          <a:avLst/>
        </a:prstGeom>
        <a:solidFill xmlns:a="http://schemas.openxmlformats.org/drawingml/2006/main">
          <a:srgbClr val="1AAE89">
            <a:alpha val="50000"/>
          </a:srgb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4939" y="0"/>
            <a:ext cx="2949099" cy="498932"/>
          </a:xfrm>
          <a:prstGeom prst="rect">
            <a:avLst/>
          </a:prstGeom>
        </p:spPr>
        <p:txBody>
          <a:bodyPr vert="horz" lIns="91440" tIns="45720" rIns="91440" bIns="45720" rtlCol="0"/>
          <a:lstStyle>
            <a:lvl1pPr algn="r">
              <a:defRPr sz="1200"/>
            </a:lvl1pPr>
          </a:lstStyle>
          <a:p>
            <a:fld id="{73F55271-6C46-42BF-8588-83490CB83CAB}" type="datetimeFigureOut">
              <a:rPr lang="en-GB" smtClean="0"/>
              <a:t>13/03/2026</a:t>
            </a:fld>
            <a:endParaRPr lang="en-GB"/>
          </a:p>
        </p:txBody>
      </p:sp>
      <p:sp>
        <p:nvSpPr>
          <p:cNvPr id="4" name="Footer Placeholder 3"/>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1E6535C9-C83E-429B-BBE4-7A76F51873BB}" type="slidenum">
              <a:rPr lang="en-GB" smtClean="0"/>
              <a:t>‹#›</a:t>
            </a:fld>
            <a:endParaRPr lang="en-GB"/>
          </a:p>
        </p:txBody>
      </p:sp>
    </p:spTree>
    <p:extLst>
      <p:ext uri="{BB962C8B-B14F-4D97-AF65-F5344CB8AC3E}">
        <p14:creationId xmlns:p14="http://schemas.microsoft.com/office/powerpoint/2010/main" val="25376078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4450" y="0"/>
            <a:ext cx="2949575" cy="498475"/>
          </a:xfrm>
          <a:prstGeom prst="rect">
            <a:avLst/>
          </a:prstGeom>
        </p:spPr>
        <p:txBody>
          <a:bodyPr vert="horz" lIns="91440" tIns="45720" rIns="91440" bIns="45720" rtlCol="0"/>
          <a:lstStyle>
            <a:lvl1pPr algn="r">
              <a:defRPr sz="1200"/>
            </a:lvl1pPr>
          </a:lstStyle>
          <a:p>
            <a:fld id="{F317D0EC-E5E7-4950-B8A8-14FE8431560D}" type="datetimeFigureOut">
              <a:rPr lang="en-US" smtClean="0"/>
              <a:t>13-Mar-2026</a:t>
            </a:fld>
            <a:endParaRPr lang="en-US"/>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1038" y="4786313"/>
            <a:ext cx="5443537" cy="3914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5625"/>
            <a:ext cx="2949575" cy="4984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4450" y="9445625"/>
            <a:ext cx="2949575" cy="498475"/>
          </a:xfrm>
          <a:prstGeom prst="rect">
            <a:avLst/>
          </a:prstGeom>
        </p:spPr>
        <p:txBody>
          <a:bodyPr vert="horz" lIns="91440" tIns="45720" rIns="91440" bIns="45720" rtlCol="0" anchor="b"/>
          <a:lstStyle>
            <a:lvl1pPr algn="r">
              <a:defRPr sz="1200"/>
            </a:lvl1pPr>
          </a:lstStyle>
          <a:p>
            <a:fld id="{1F60D55D-F766-4115-B0D1-280854193092}" type="slidenum">
              <a:rPr lang="en-US" smtClean="0"/>
              <a:t>‹#›</a:t>
            </a:fld>
            <a:endParaRPr lang="en-US"/>
          </a:p>
        </p:txBody>
      </p:sp>
    </p:spTree>
    <p:extLst>
      <p:ext uri="{BB962C8B-B14F-4D97-AF65-F5344CB8AC3E}">
        <p14:creationId xmlns:p14="http://schemas.microsoft.com/office/powerpoint/2010/main" val="1605310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60D55D-F766-4115-B0D1-280854193092}" type="slidenum">
              <a:rPr lang="en-US" smtClean="0"/>
              <a:t>3</a:t>
            </a:fld>
            <a:endParaRPr lang="en-US"/>
          </a:p>
        </p:txBody>
      </p:sp>
    </p:spTree>
    <p:extLst>
      <p:ext uri="{BB962C8B-B14F-4D97-AF65-F5344CB8AC3E}">
        <p14:creationId xmlns:p14="http://schemas.microsoft.com/office/powerpoint/2010/main" val="3523445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F60D55D-F766-4115-B0D1-280854193092}" type="slidenum">
              <a:rPr lang="en-US" smtClean="0"/>
              <a:t>9</a:t>
            </a:fld>
            <a:endParaRPr lang="en-US"/>
          </a:p>
        </p:txBody>
      </p:sp>
    </p:spTree>
    <p:extLst>
      <p:ext uri="{BB962C8B-B14F-4D97-AF65-F5344CB8AC3E}">
        <p14:creationId xmlns:p14="http://schemas.microsoft.com/office/powerpoint/2010/main" val="924017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60D55D-F766-4115-B0D1-280854193092}" type="slidenum">
              <a:rPr lang="en-US" smtClean="0"/>
              <a:t>10</a:t>
            </a:fld>
            <a:endParaRPr lang="en-US"/>
          </a:p>
        </p:txBody>
      </p:sp>
    </p:spTree>
    <p:extLst>
      <p:ext uri="{BB962C8B-B14F-4D97-AF65-F5344CB8AC3E}">
        <p14:creationId xmlns:p14="http://schemas.microsoft.com/office/powerpoint/2010/main" val="3563095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96CA9E18-975C-4CDF-A77C-17EBC3C2362C}" type="slidenum">
              <a:rPr lang="en-GB" smtClean="0"/>
              <a:t>14</a:t>
            </a:fld>
            <a:endParaRPr lang="en-GB"/>
          </a:p>
        </p:txBody>
      </p:sp>
    </p:spTree>
    <p:extLst>
      <p:ext uri="{BB962C8B-B14F-4D97-AF65-F5344CB8AC3E}">
        <p14:creationId xmlns:p14="http://schemas.microsoft.com/office/powerpoint/2010/main" val="706214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F60D55D-F766-4115-B0D1-280854193092}" type="slidenum">
              <a:rPr lang="en-US" smtClean="0"/>
              <a:t>17</a:t>
            </a:fld>
            <a:endParaRPr lang="en-US"/>
          </a:p>
        </p:txBody>
      </p:sp>
    </p:spTree>
    <p:extLst>
      <p:ext uri="{BB962C8B-B14F-4D97-AF65-F5344CB8AC3E}">
        <p14:creationId xmlns:p14="http://schemas.microsoft.com/office/powerpoint/2010/main" val="133161233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extLst>
              <a:ext uri="{BEBA8EAE-BF5A-486C-A8C5-ECC9F3942E4B}">
                <a14:imgProps xmlns:a14="http://schemas.microsoft.com/office/drawing/2010/main">
                  <a14:imgLayer r:embed="rId3">
                    <a14:imgEffect>
                      <a14:brightnessContrast bright="-24000" contrast="-15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8" name="Title 7"/>
          <p:cNvSpPr>
            <a:spLocks noGrp="1"/>
          </p:cNvSpPr>
          <p:nvPr>
            <p:ph type="ctrTitle" hasCustomPrompt="1"/>
          </p:nvPr>
        </p:nvSpPr>
        <p:spPr>
          <a:xfrm>
            <a:off x="2017978" y="2389807"/>
            <a:ext cx="8161277" cy="1338636"/>
          </a:xfrm>
          <a:prstGeom prst="rect">
            <a:avLst/>
          </a:prstGeom>
        </p:spPr>
        <p:txBody>
          <a:bodyPr wrap="square" lIns="90000" rIns="90000" anchor="b">
            <a:spAutoFit/>
          </a:bodyPr>
          <a:lstStyle>
            <a:lvl1pPr algn="ctr">
              <a:lnSpc>
                <a:spcPts val="5000"/>
              </a:lnSpc>
              <a:defRPr sz="4000" b="1" cap="all" baseline="0">
                <a:solidFill>
                  <a:schemeClr val="tx1"/>
                </a:solidFill>
              </a:defRPr>
            </a:lvl1pPr>
          </a:lstStyle>
          <a:p>
            <a:r>
              <a:rPr kumimoji="0" lang="en-US"/>
              <a:t>Click to edit Presentation title</a:t>
            </a:r>
          </a:p>
        </p:txBody>
      </p:sp>
      <p:sp>
        <p:nvSpPr>
          <p:cNvPr id="9" name="Subtitle 8"/>
          <p:cNvSpPr>
            <a:spLocks noGrp="1"/>
          </p:cNvSpPr>
          <p:nvPr>
            <p:ph type="subTitle" idx="1" hasCustomPrompt="1"/>
          </p:nvPr>
        </p:nvSpPr>
        <p:spPr>
          <a:xfrm>
            <a:off x="2347161" y="4154689"/>
            <a:ext cx="7453767" cy="284693"/>
          </a:xfrm>
        </p:spPr>
        <p:txBody>
          <a:bodyPr wrap="square" lIns="90000" rIns="90000">
            <a:spAutoFit/>
          </a:bodyPr>
          <a:lstStyle>
            <a:lvl1pPr marL="0" indent="0" algn="ctr">
              <a:lnSpc>
                <a:spcPts val="1500"/>
              </a:lnSpc>
              <a:spcBef>
                <a:spcPts val="0"/>
              </a:spcBef>
              <a:buNone/>
              <a:defRPr sz="1400" baseline="0">
                <a:solidFill>
                  <a:schemeClr val="tx1"/>
                </a:solidFill>
                <a:latin typeface="+mj-lt"/>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fr-FR"/>
              <a:t>Click to </a:t>
            </a:r>
            <a:r>
              <a:rPr kumimoji="0" lang="fr-FR" err="1"/>
              <a:t>edit</a:t>
            </a:r>
            <a:r>
              <a:rPr kumimoji="0" lang="fr-FR"/>
              <a:t> </a:t>
            </a:r>
            <a:r>
              <a:rPr kumimoji="0" lang="fr-FR" err="1"/>
              <a:t>Subtitle</a:t>
            </a:r>
            <a:endParaRPr kumimoji="0" lang="en-US"/>
          </a:p>
        </p:txBody>
      </p:sp>
      <p:sp>
        <p:nvSpPr>
          <p:cNvPr id="12" name="Date Placeholder 3"/>
          <p:cNvSpPr>
            <a:spLocks noGrp="1"/>
          </p:cNvSpPr>
          <p:nvPr>
            <p:ph type="dt" sz="half" idx="2"/>
          </p:nvPr>
        </p:nvSpPr>
        <p:spPr>
          <a:xfrm>
            <a:off x="397135" y="6056800"/>
            <a:ext cx="1200000" cy="244800"/>
          </a:xfrm>
          <a:prstGeom prst="rect">
            <a:avLst/>
          </a:prstGeom>
        </p:spPr>
        <p:txBody>
          <a:bodyPr vert="horz" lIns="91440" tIns="45720" rIns="91440" bIns="45720" rtlCol="0" anchor="t" anchorCtr="0"/>
          <a:lstStyle>
            <a:lvl1pPr algn="l">
              <a:defRPr sz="750" baseline="0">
                <a:solidFill>
                  <a:schemeClr val="tx1"/>
                </a:solidFill>
                <a:latin typeface="Arial"/>
              </a:defRPr>
            </a:lvl1pPr>
          </a:lstStyle>
          <a:p>
            <a:fld id="{A4186F45-96F6-454A-8CF7-5976BEE22F03}" type="datetimeFigureOut">
              <a:rPr lang="en-GB" smtClean="0"/>
              <a:pPr/>
              <a:t>13/03/2026</a:t>
            </a:fld>
            <a:endParaRPr lang="en-GB"/>
          </a:p>
        </p:txBody>
      </p:sp>
      <p:sp>
        <p:nvSpPr>
          <p:cNvPr id="13" name="Footer Placeholder 4"/>
          <p:cNvSpPr>
            <a:spLocks noGrp="1"/>
          </p:cNvSpPr>
          <p:nvPr>
            <p:ph type="ftr" sz="quarter" idx="3"/>
          </p:nvPr>
        </p:nvSpPr>
        <p:spPr>
          <a:xfrm>
            <a:off x="397135" y="6411600"/>
            <a:ext cx="6240000" cy="244800"/>
          </a:xfrm>
          <a:prstGeom prst="rect">
            <a:avLst/>
          </a:prstGeom>
        </p:spPr>
        <p:txBody>
          <a:bodyPr vert="horz" lIns="91440" tIns="45720" rIns="91440" bIns="45720" rtlCol="0" anchor="t" anchorCtr="0"/>
          <a:lstStyle>
            <a:lvl1pPr algn="l">
              <a:defRPr sz="750" kern="1200" baseline="0">
                <a:solidFill>
                  <a:schemeClr val="tx1"/>
                </a:solidFill>
                <a:latin typeface="Arial"/>
              </a:defRPr>
            </a:lvl1pPr>
          </a:lstStyle>
          <a:p>
            <a:endParaRPr lang="en-GB"/>
          </a:p>
        </p:txBody>
      </p:sp>
    </p:spTree>
    <p:extLst>
      <p:ext uri="{BB962C8B-B14F-4D97-AF65-F5344CB8AC3E}">
        <p14:creationId xmlns:p14="http://schemas.microsoft.com/office/powerpoint/2010/main" val="8655320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eaLnBrk="1" latinLnBrk="0" hangingPunct="1">
              <a:defRPr/>
            </a:lvl1pPr>
            <a:lvl2pPr eaLnBrk="1" latinLnBrk="0" hangingPunct="1">
              <a:defRPr/>
            </a:lvl2pPr>
            <a:lvl3pPr eaLnBrk="1" latinLnBrk="0" hangingPunct="1">
              <a:defRPr/>
            </a:lvl3pPr>
            <a:lvl4pPr eaLnBrk="1" latinLnBrk="0" hangingPunct="1">
              <a:defRPr/>
            </a:lvl4pPr>
            <a:lvl5pPr eaLnBrk="1" latinLnBrk="0" hangingPunct="1">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3"/>
          <p:cNvSpPr>
            <a:spLocks noGrp="1"/>
          </p:cNvSpPr>
          <p:nvPr>
            <p:ph type="dt" sz="half" idx="2"/>
          </p:nvPr>
        </p:nvSpPr>
        <p:spPr>
          <a:xfrm>
            <a:off x="537600" y="6411600"/>
            <a:ext cx="1200000" cy="244800"/>
          </a:xfrm>
          <a:prstGeom prst="rect">
            <a:avLst/>
          </a:prstGeom>
        </p:spPr>
        <p:txBody>
          <a:bodyPr vert="horz" lIns="91440" tIns="45720" rIns="91440" bIns="45720" rtlCol="0" anchor="t" anchorCtr="0"/>
          <a:lstStyle>
            <a:lvl1pPr algn="l">
              <a:defRPr sz="750" baseline="0">
                <a:solidFill>
                  <a:srgbClr val="727272"/>
                </a:solidFill>
                <a:latin typeface="Arial"/>
              </a:defRPr>
            </a:lvl1pPr>
          </a:lstStyle>
          <a:p>
            <a:fld id="{A4186F45-96F6-454A-8CF7-5976BEE22F03}" type="datetimeFigureOut">
              <a:rPr lang="en-GB" smtClean="0"/>
              <a:t>13/03/2026</a:t>
            </a:fld>
            <a:endParaRPr lang="en-GB"/>
          </a:p>
        </p:txBody>
      </p:sp>
      <p:sp>
        <p:nvSpPr>
          <p:cNvPr id="9" name="Footer Placeholder 4"/>
          <p:cNvSpPr>
            <a:spLocks noGrp="1"/>
          </p:cNvSpPr>
          <p:nvPr>
            <p:ph type="ftr" sz="quarter" idx="3"/>
          </p:nvPr>
        </p:nvSpPr>
        <p:spPr>
          <a:xfrm>
            <a:off x="1824000" y="6411600"/>
            <a:ext cx="6240000" cy="244800"/>
          </a:xfrm>
          <a:prstGeom prst="rect">
            <a:avLst/>
          </a:prstGeom>
        </p:spPr>
        <p:txBody>
          <a:bodyPr vert="horz" lIns="91440" tIns="45720" rIns="91440" bIns="45720" rtlCol="0" anchor="t" anchorCtr="0"/>
          <a:lstStyle>
            <a:lvl1pPr algn="l">
              <a:defRPr sz="750" kern="1200" baseline="0">
                <a:solidFill>
                  <a:srgbClr val="727272"/>
                </a:solidFill>
                <a:latin typeface="Arial"/>
              </a:defRPr>
            </a:lvl1pPr>
          </a:lstStyle>
          <a:p>
            <a:endParaRPr lang="en-GB"/>
          </a:p>
        </p:txBody>
      </p:sp>
      <p:sp>
        <p:nvSpPr>
          <p:cNvPr id="10" name="Slide Number Placeholder 5"/>
          <p:cNvSpPr>
            <a:spLocks noGrp="1"/>
          </p:cNvSpPr>
          <p:nvPr>
            <p:ph type="sldNum" sz="quarter" idx="4"/>
          </p:nvPr>
        </p:nvSpPr>
        <p:spPr>
          <a:xfrm>
            <a:off x="11706958" y="6411600"/>
            <a:ext cx="269042" cy="446400"/>
          </a:xfrm>
          <a:prstGeom prst="rect">
            <a:avLst/>
          </a:prstGeom>
        </p:spPr>
        <p:txBody>
          <a:bodyPr vert="horz" wrap="none" lIns="91440" tIns="45720" rIns="91440" bIns="45720" rtlCol="0" anchor="t" anchorCtr="0"/>
          <a:lstStyle>
            <a:lvl1pPr algn="r">
              <a:defRPr sz="800" baseline="0">
                <a:solidFill>
                  <a:schemeClr val="bg1"/>
                </a:solidFill>
                <a:latin typeface="Arial"/>
              </a:defRPr>
            </a:lvl1pPr>
          </a:lstStyle>
          <a:p>
            <a:fld id="{33B3D09F-5904-4276-8E86-190215C2BF01}" type="slidenum">
              <a:rPr lang="en-GB" smtClean="0"/>
              <a:pPr/>
              <a:t>‹#›</a:t>
            </a:fld>
            <a:endParaRPr lang="en-GB"/>
          </a:p>
        </p:txBody>
      </p:sp>
      <p:sp>
        <p:nvSpPr>
          <p:cNvPr id="11" name="Title Placeholder 1"/>
          <p:cNvSpPr>
            <a:spLocks noGrp="1"/>
          </p:cNvSpPr>
          <p:nvPr>
            <p:ph type="title" hasCustomPrompt="1"/>
          </p:nvPr>
        </p:nvSpPr>
        <p:spPr>
          <a:xfrm>
            <a:off x="624000" y="295200"/>
            <a:ext cx="10101099" cy="1022400"/>
          </a:xfrm>
          <a:prstGeom prst="rect">
            <a:avLst/>
          </a:prstGeom>
        </p:spPr>
        <p:txBody>
          <a:bodyPr vert="horz" lIns="91440" tIns="45720" rIns="91440" bIns="45720" rtlCol="0" anchor="ctr">
            <a:noAutofit/>
          </a:bodyPr>
          <a:lstStyle>
            <a:lvl1pPr>
              <a:defRPr sz="3600">
                <a:solidFill>
                  <a:srgbClr val="914336"/>
                </a:solidFill>
              </a:defRPr>
            </a:lvl1pPr>
          </a:lstStyle>
          <a:p>
            <a:r>
              <a:rPr lang="en-US"/>
              <a:t>Click to edit Slide title</a:t>
            </a:r>
            <a:br>
              <a:rPr lang="en-US"/>
            </a:br>
            <a:r>
              <a:rPr lang="en-US"/>
              <a:t>Slide title can be extended to two lines</a:t>
            </a:r>
          </a:p>
        </p:txBody>
      </p:sp>
      <p:pic>
        <p:nvPicPr>
          <p:cNvPr id="4" name="Picture 3" descr="A black and white arrows&#10;&#10;Description automatically generated">
            <a:extLst>
              <a:ext uri="{FF2B5EF4-FFF2-40B4-BE49-F238E27FC236}">
                <a16:creationId xmlns:a16="http://schemas.microsoft.com/office/drawing/2014/main" id="{32E322CE-405C-1210-9333-7C59EA3F0BBE}"/>
              </a:ext>
            </a:extLst>
          </p:cNvPr>
          <p:cNvPicPr>
            <a:picLocks noChangeAspect="1"/>
          </p:cNvPicPr>
          <p:nvPr userDrawn="1"/>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2415" y="299887"/>
            <a:ext cx="491585" cy="1017713"/>
          </a:xfrm>
          <a:prstGeom prst="rect">
            <a:avLst/>
          </a:prstGeom>
        </p:spPr>
      </p:pic>
      <p:sp>
        <p:nvSpPr>
          <p:cNvPr id="2" name="Rectangle 1">
            <a:extLst>
              <a:ext uri="{FF2B5EF4-FFF2-40B4-BE49-F238E27FC236}">
                <a16:creationId xmlns:a16="http://schemas.microsoft.com/office/drawing/2014/main" id="{C01D71B1-530C-2A04-64B6-CC03CB7B299B}"/>
              </a:ext>
            </a:extLst>
          </p:cNvPr>
          <p:cNvSpPr/>
          <p:nvPr userDrawn="1"/>
        </p:nvSpPr>
        <p:spPr>
          <a:xfrm>
            <a:off x="11935068" y="0"/>
            <a:ext cx="277834" cy="6858000"/>
          </a:xfrm>
          <a:prstGeom prst="rect">
            <a:avLst/>
          </a:prstGeom>
          <a:gradFill flip="none" rotWithShape="1">
            <a:gsLst>
              <a:gs pos="0">
                <a:srgbClr val="344F63"/>
              </a:gs>
              <a:gs pos="50000">
                <a:srgbClr val="344F63"/>
              </a:gs>
              <a:gs pos="100000">
                <a:srgbClr val="1AAE89">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8905443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3FE618-4A9E-3123-5936-5CA0BEA19AD7}"/>
              </a:ext>
            </a:extLst>
          </p:cNvPr>
          <p:cNvSpPr/>
          <p:nvPr userDrawn="1"/>
        </p:nvSpPr>
        <p:spPr>
          <a:xfrm>
            <a:off x="3826" y="0"/>
            <a:ext cx="3255264" cy="6858000"/>
          </a:xfrm>
          <a:prstGeom prst="rect">
            <a:avLst/>
          </a:prstGeom>
          <a:gradFill flip="none" rotWithShape="1">
            <a:gsLst>
              <a:gs pos="0">
                <a:srgbClr val="344F63"/>
              </a:gs>
              <a:gs pos="50000">
                <a:srgbClr val="344F63"/>
              </a:gs>
              <a:gs pos="100000">
                <a:srgbClr val="1AAE89">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Date Placeholder 3"/>
          <p:cNvSpPr>
            <a:spLocks noGrp="1"/>
          </p:cNvSpPr>
          <p:nvPr>
            <p:ph type="dt" sz="half" idx="2"/>
          </p:nvPr>
        </p:nvSpPr>
        <p:spPr>
          <a:xfrm>
            <a:off x="537600" y="6411600"/>
            <a:ext cx="1200000" cy="244800"/>
          </a:xfrm>
          <a:prstGeom prst="rect">
            <a:avLst/>
          </a:prstGeom>
        </p:spPr>
        <p:txBody>
          <a:bodyPr vert="horz" lIns="91440" tIns="45720" rIns="91440" bIns="45720" rtlCol="0" anchor="t" anchorCtr="0"/>
          <a:lstStyle>
            <a:lvl1pPr algn="l">
              <a:defRPr sz="750" baseline="0">
                <a:solidFill>
                  <a:srgbClr val="A6A6A6"/>
                </a:solidFill>
                <a:latin typeface="Arial"/>
              </a:defRPr>
            </a:lvl1pPr>
          </a:lstStyle>
          <a:p>
            <a:fld id="{A4186F45-96F6-454A-8CF7-5976BEE22F03}" type="datetimeFigureOut">
              <a:rPr lang="en-GB" smtClean="0"/>
              <a:pPr/>
              <a:t>13/03/2026</a:t>
            </a:fld>
            <a:endParaRPr lang="en-GB"/>
          </a:p>
        </p:txBody>
      </p:sp>
      <p:sp>
        <p:nvSpPr>
          <p:cNvPr id="11" name="Footer Placeholder 4"/>
          <p:cNvSpPr>
            <a:spLocks noGrp="1"/>
          </p:cNvSpPr>
          <p:nvPr>
            <p:ph type="ftr" sz="quarter" idx="3"/>
          </p:nvPr>
        </p:nvSpPr>
        <p:spPr>
          <a:xfrm>
            <a:off x="1824000" y="6411600"/>
            <a:ext cx="6240000" cy="244800"/>
          </a:xfrm>
          <a:prstGeom prst="rect">
            <a:avLst/>
          </a:prstGeom>
        </p:spPr>
        <p:txBody>
          <a:bodyPr vert="horz" lIns="91440" tIns="45720" rIns="91440" bIns="45720" rtlCol="0" anchor="t" anchorCtr="0"/>
          <a:lstStyle>
            <a:lvl1pPr algn="l">
              <a:defRPr sz="750" kern="1200" baseline="0">
                <a:solidFill>
                  <a:srgbClr val="A6A6A6"/>
                </a:solidFill>
                <a:latin typeface="Arial"/>
              </a:defRPr>
            </a:lvl1pPr>
          </a:lstStyle>
          <a:p>
            <a:endParaRPr lang="en-GB"/>
          </a:p>
        </p:txBody>
      </p:sp>
      <p:sp>
        <p:nvSpPr>
          <p:cNvPr id="12" name="Slide Number Placeholder 5"/>
          <p:cNvSpPr>
            <a:spLocks noGrp="1"/>
          </p:cNvSpPr>
          <p:nvPr>
            <p:ph type="sldNum" sz="quarter" idx="4"/>
          </p:nvPr>
        </p:nvSpPr>
        <p:spPr>
          <a:xfrm>
            <a:off x="11446430" y="6411600"/>
            <a:ext cx="467736" cy="446400"/>
          </a:xfrm>
          <a:prstGeom prst="rect">
            <a:avLst/>
          </a:prstGeom>
        </p:spPr>
        <p:txBody>
          <a:bodyPr vert="horz" wrap="none" lIns="91440" tIns="45720" rIns="91440" bIns="45720" rtlCol="0" anchor="t" anchorCtr="0"/>
          <a:lstStyle>
            <a:lvl1pPr algn="ctr">
              <a:defRPr sz="1000" baseline="0">
                <a:solidFill>
                  <a:schemeClr val="tx2"/>
                </a:solidFill>
                <a:latin typeface="Arial"/>
              </a:defRPr>
            </a:lvl1pPr>
          </a:lstStyle>
          <a:p>
            <a:fld id="{33B3D09F-5904-4276-8E86-190215C2BF01}" type="slidenum">
              <a:rPr lang="en-GB" smtClean="0"/>
              <a:pPr/>
              <a:t>‹#›</a:t>
            </a:fld>
            <a:endParaRPr lang="en-GB"/>
          </a:p>
        </p:txBody>
      </p:sp>
      <p:sp>
        <p:nvSpPr>
          <p:cNvPr id="4" name="Title 1">
            <a:extLst>
              <a:ext uri="{FF2B5EF4-FFF2-40B4-BE49-F238E27FC236}">
                <a16:creationId xmlns:a16="http://schemas.microsoft.com/office/drawing/2014/main" id="{3C1F106D-1B51-4AD3-746A-588F86C17713}"/>
              </a:ext>
            </a:extLst>
          </p:cNvPr>
          <p:cNvSpPr>
            <a:spLocks noGrp="1"/>
          </p:cNvSpPr>
          <p:nvPr>
            <p:ph type="title" hasCustomPrompt="1"/>
          </p:nvPr>
        </p:nvSpPr>
        <p:spPr>
          <a:xfrm>
            <a:off x="446880" y="1518480"/>
            <a:ext cx="2361504" cy="1477328"/>
          </a:xfrm>
        </p:spPr>
        <p:txBody>
          <a:bodyPr wrap="square" anchor="ctr" anchorCtr="0">
            <a:spAutoFit/>
          </a:bodyPr>
          <a:lstStyle>
            <a:lvl1pPr algn="l">
              <a:lnSpc>
                <a:spcPts val="3600"/>
              </a:lnSpc>
              <a:defRPr sz="3200" b="1" i="0" cap="none" baseline="0">
                <a:solidFill>
                  <a:schemeClr val="bg1"/>
                </a:solidFill>
              </a:defRPr>
            </a:lvl1pPr>
          </a:lstStyle>
          <a:p>
            <a:r>
              <a:rPr lang="en-US"/>
              <a:t>click to edit section header title</a:t>
            </a:r>
          </a:p>
        </p:txBody>
      </p:sp>
    </p:spTree>
    <p:extLst>
      <p:ext uri="{BB962C8B-B14F-4D97-AF65-F5344CB8AC3E}">
        <p14:creationId xmlns:p14="http://schemas.microsoft.com/office/powerpoint/2010/main" val="24322487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cSld name="En-tête de section">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680000" y="3043560"/>
            <a:ext cx="8832000" cy="810478"/>
          </a:xfrm>
        </p:spPr>
        <p:txBody>
          <a:bodyPr anchor="ctr" anchorCtr="0">
            <a:spAutoFit/>
          </a:bodyPr>
          <a:lstStyle>
            <a:lvl1pPr algn="ctr">
              <a:lnSpc>
                <a:spcPts val="2775"/>
              </a:lnSpc>
              <a:defRPr sz="2775" b="0" i="0" cap="all" baseline="0">
                <a:solidFill>
                  <a:schemeClr val="bg1"/>
                </a:solidFill>
              </a:defRPr>
            </a:lvl1pPr>
          </a:lstStyle>
          <a:p>
            <a:r>
              <a:rPr lang="fr-FR"/>
              <a:t>Cliquez pour modifier</a:t>
            </a:r>
            <a:br>
              <a:rPr lang="fr-FR"/>
            </a:br>
            <a:r>
              <a:rPr lang="fr-FR"/>
              <a:t>le titre de l'en-tête de section</a:t>
            </a:r>
            <a:endParaRPr lang="en-US"/>
          </a:p>
        </p:txBody>
      </p:sp>
      <p:sp>
        <p:nvSpPr>
          <p:cNvPr id="10" name="Date Placeholder 3"/>
          <p:cNvSpPr>
            <a:spLocks noGrp="1"/>
          </p:cNvSpPr>
          <p:nvPr>
            <p:ph type="dt" sz="half" idx="2"/>
          </p:nvPr>
        </p:nvSpPr>
        <p:spPr>
          <a:xfrm>
            <a:off x="537600" y="6411600"/>
            <a:ext cx="1200000" cy="244800"/>
          </a:xfrm>
          <a:prstGeom prst="rect">
            <a:avLst/>
          </a:prstGeom>
        </p:spPr>
        <p:txBody>
          <a:bodyPr vert="horz" lIns="91440" tIns="45720" rIns="91440" bIns="45720" rtlCol="0" anchor="t" anchorCtr="0"/>
          <a:lstStyle>
            <a:lvl1pPr algn="l">
              <a:defRPr sz="750" baseline="0">
                <a:solidFill>
                  <a:schemeClr val="bg1"/>
                </a:solidFill>
                <a:latin typeface="Arial"/>
              </a:defRPr>
            </a:lvl1pPr>
          </a:lstStyle>
          <a:p>
            <a:fld id="{A4186F45-96F6-454A-8CF7-5976BEE22F03}" type="datetimeFigureOut">
              <a:rPr lang="en-GB" smtClean="0"/>
              <a:t>13/03/2026</a:t>
            </a:fld>
            <a:endParaRPr lang="en-GB"/>
          </a:p>
        </p:txBody>
      </p:sp>
      <p:sp>
        <p:nvSpPr>
          <p:cNvPr id="11" name="Footer Placeholder 4"/>
          <p:cNvSpPr>
            <a:spLocks noGrp="1"/>
          </p:cNvSpPr>
          <p:nvPr>
            <p:ph type="ftr" sz="quarter" idx="3"/>
          </p:nvPr>
        </p:nvSpPr>
        <p:spPr>
          <a:xfrm>
            <a:off x="1824000" y="6411600"/>
            <a:ext cx="6240000" cy="244800"/>
          </a:xfrm>
          <a:prstGeom prst="rect">
            <a:avLst/>
          </a:prstGeom>
        </p:spPr>
        <p:txBody>
          <a:bodyPr vert="horz" lIns="91440" tIns="45720" rIns="91440" bIns="45720" rtlCol="0" anchor="t" anchorCtr="0"/>
          <a:lstStyle>
            <a:lvl1pPr algn="l">
              <a:defRPr sz="750" kern="1200" baseline="0">
                <a:solidFill>
                  <a:schemeClr val="bg1"/>
                </a:solidFill>
                <a:latin typeface="Arial"/>
              </a:defRPr>
            </a:lvl1pPr>
          </a:lstStyle>
          <a:p>
            <a:endParaRPr lang="en-GB"/>
          </a:p>
        </p:txBody>
      </p:sp>
      <p:sp>
        <p:nvSpPr>
          <p:cNvPr id="12" name="Slide Number Placeholder 5"/>
          <p:cNvSpPr>
            <a:spLocks noGrp="1"/>
          </p:cNvSpPr>
          <p:nvPr>
            <p:ph type="sldNum" sz="quarter" idx="4"/>
          </p:nvPr>
        </p:nvSpPr>
        <p:spPr>
          <a:xfrm>
            <a:off x="11520000" y="6411600"/>
            <a:ext cx="456000" cy="244800"/>
          </a:xfrm>
          <a:prstGeom prst="rect">
            <a:avLst/>
          </a:prstGeom>
        </p:spPr>
        <p:txBody>
          <a:bodyPr vert="horz" wrap="none" lIns="91440" tIns="45720" rIns="91440" bIns="45720" rtlCol="0" anchor="t" anchorCtr="0"/>
          <a:lstStyle>
            <a:lvl1pPr algn="r">
              <a:defRPr sz="750" baseline="0">
                <a:solidFill>
                  <a:schemeClr val="tx2"/>
                </a:solidFill>
                <a:latin typeface="Arial"/>
              </a:defRPr>
            </a:lvl1pPr>
          </a:lstStyle>
          <a:p>
            <a:fld id="{33B3D09F-5904-4276-8E86-190215C2BF01}" type="slidenum">
              <a:rPr lang="en-GB" smtClean="0"/>
              <a:t>‹#›</a:t>
            </a:fld>
            <a:endParaRPr lang="en-GB"/>
          </a:p>
        </p:txBody>
      </p:sp>
    </p:spTree>
    <p:extLst>
      <p:ext uri="{BB962C8B-B14F-4D97-AF65-F5344CB8AC3E}">
        <p14:creationId xmlns:p14="http://schemas.microsoft.com/office/powerpoint/2010/main" val="39780153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624000" y="1602000"/>
            <a:ext cx="10958400" cy="452520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5" name="Title Placeholder 1"/>
          <p:cNvSpPr>
            <a:spLocks noGrp="1"/>
          </p:cNvSpPr>
          <p:nvPr>
            <p:ph type="title"/>
          </p:nvPr>
        </p:nvSpPr>
        <p:spPr>
          <a:xfrm>
            <a:off x="624001" y="295200"/>
            <a:ext cx="10698896" cy="1022400"/>
          </a:xfrm>
          <a:prstGeom prst="rect">
            <a:avLst/>
          </a:prstGeom>
        </p:spPr>
        <p:txBody>
          <a:bodyPr vert="horz" lIns="91440" tIns="45720" rIns="91440" bIns="45720" rtlCol="0" anchor="ctr">
            <a:noAutofit/>
          </a:bodyPr>
          <a:lstStyle/>
          <a:p>
            <a:r>
              <a:rPr lang="en-US"/>
              <a:t>Click to edit Slide title</a:t>
            </a:r>
            <a:br>
              <a:rPr lang="en-US"/>
            </a:br>
            <a:r>
              <a:rPr lang="en-US"/>
              <a:t>Slide title can be extended to two lines</a:t>
            </a:r>
          </a:p>
        </p:txBody>
      </p:sp>
      <p:sp>
        <p:nvSpPr>
          <p:cNvPr id="26" name="Date Placeholder 3"/>
          <p:cNvSpPr>
            <a:spLocks noGrp="1"/>
          </p:cNvSpPr>
          <p:nvPr>
            <p:ph type="dt" sz="half" idx="2"/>
          </p:nvPr>
        </p:nvSpPr>
        <p:spPr>
          <a:xfrm>
            <a:off x="537600" y="6411600"/>
            <a:ext cx="1200000" cy="244800"/>
          </a:xfrm>
          <a:prstGeom prst="rect">
            <a:avLst/>
          </a:prstGeom>
        </p:spPr>
        <p:txBody>
          <a:bodyPr vert="horz" lIns="91440" tIns="45720" rIns="91440" bIns="45720" rtlCol="0" anchor="t" anchorCtr="0"/>
          <a:lstStyle>
            <a:lvl1pPr algn="l">
              <a:defRPr sz="750" baseline="0">
                <a:solidFill>
                  <a:srgbClr val="727272"/>
                </a:solidFill>
                <a:latin typeface="Arial"/>
              </a:defRPr>
            </a:lvl1pPr>
          </a:lstStyle>
          <a:p>
            <a:fld id="{A4186F45-96F6-454A-8CF7-5976BEE22F03}" type="datetimeFigureOut">
              <a:rPr lang="en-GB" smtClean="0"/>
              <a:t>13/03/2026</a:t>
            </a:fld>
            <a:endParaRPr lang="en-GB"/>
          </a:p>
        </p:txBody>
      </p:sp>
      <p:sp>
        <p:nvSpPr>
          <p:cNvPr id="27" name="Footer Placeholder 4"/>
          <p:cNvSpPr>
            <a:spLocks noGrp="1"/>
          </p:cNvSpPr>
          <p:nvPr>
            <p:ph type="ftr" sz="quarter" idx="3"/>
          </p:nvPr>
        </p:nvSpPr>
        <p:spPr>
          <a:xfrm>
            <a:off x="1824000" y="6411600"/>
            <a:ext cx="6240000" cy="244800"/>
          </a:xfrm>
          <a:prstGeom prst="rect">
            <a:avLst/>
          </a:prstGeom>
        </p:spPr>
        <p:txBody>
          <a:bodyPr vert="horz" lIns="91440" tIns="45720" rIns="91440" bIns="45720" rtlCol="0" anchor="t" anchorCtr="0"/>
          <a:lstStyle>
            <a:lvl1pPr algn="l">
              <a:defRPr sz="750" kern="1200" baseline="0">
                <a:solidFill>
                  <a:srgbClr val="727272"/>
                </a:solidFill>
                <a:latin typeface="Arial"/>
              </a:defRPr>
            </a:lvl1pPr>
          </a:lstStyle>
          <a:p>
            <a:endParaRPr lang="en-GB"/>
          </a:p>
        </p:txBody>
      </p:sp>
      <p:sp>
        <p:nvSpPr>
          <p:cNvPr id="41" name="Slide Number Placeholder 5"/>
          <p:cNvSpPr>
            <a:spLocks noGrp="1"/>
          </p:cNvSpPr>
          <p:nvPr>
            <p:ph type="sldNum" sz="quarter" idx="4"/>
          </p:nvPr>
        </p:nvSpPr>
        <p:spPr>
          <a:xfrm>
            <a:off x="11520000" y="6411600"/>
            <a:ext cx="456000" cy="244800"/>
          </a:xfrm>
          <a:prstGeom prst="rect">
            <a:avLst/>
          </a:prstGeom>
        </p:spPr>
        <p:txBody>
          <a:bodyPr vert="horz" wrap="none" lIns="91440" tIns="45720" rIns="91440" bIns="45720" rtlCol="0" anchor="t" anchorCtr="0"/>
          <a:lstStyle>
            <a:lvl1pPr algn="r">
              <a:defRPr sz="750" b="1" baseline="0">
                <a:solidFill>
                  <a:srgbClr val="1AAE89"/>
                </a:solidFill>
                <a:latin typeface="Arial"/>
              </a:defRPr>
            </a:lvl1pPr>
          </a:lstStyle>
          <a:p>
            <a:fld id="{33B3D09F-5904-4276-8E86-190215C2BF01}" type="slidenum">
              <a:rPr lang="en-GB" smtClean="0"/>
              <a:pPr/>
              <a:t>‹#›</a:t>
            </a:fld>
            <a:endParaRPr lang="en-GB"/>
          </a:p>
        </p:txBody>
      </p:sp>
    </p:spTree>
    <p:extLst>
      <p:ext uri="{BB962C8B-B14F-4D97-AF65-F5344CB8AC3E}">
        <p14:creationId xmlns:p14="http://schemas.microsoft.com/office/powerpoint/2010/main" val="161508429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Lst>
  <p:txStyles>
    <p:titleStyle>
      <a:lvl1pPr algn="l" rtl="0" eaLnBrk="1" latinLnBrk="0" hangingPunct="1">
        <a:spcBef>
          <a:spcPct val="0"/>
        </a:spcBef>
        <a:buNone/>
        <a:defRPr kumimoji="0" sz="3600" b="1" kern="1200">
          <a:solidFill>
            <a:schemeClr val="accent5">
              <a:lumMod val="50000"/>
            </a:schemeClr>
          </a:solidFill>
          <a:latin typeface="+mj-lt"/>
          <a:ea typeface="+mj-ea"/>
          <a:cs typeface="+mj-cs"/>
        </a:defRPr>
      </a:lvl1pPr>
    </p:titleStyle>
    <p:bodyStyle>
      <a:lvl1pPr marL="256500" indent="-256500" algn="l" rtl="0" eaLnBrk="1" latinLnBrk="0" hangingPunct="1">
        <a:spcBef>
          <a:spcPts val="576"/>
        </a:spcBef>
        <a:buClr>
          <a:schemeClr val="tx1"/>
        </a:buClr>
        <a:buFont typeface="Arial" pitchFamily="34" charset="0"/>
        <a:buChar char="•"/>
        <a:defRPr kumimoji="0" sz="2400" kern="1200">
          <a:solidFill>
            <a:schemeClr val="tx1"/>
          </a:solidFill>
          <a:latin typeface="+mn-lt"/>
          <a:ea typeface="+mn-ea"/>
          <a:cs typeface="+mn-cs"/>
        </a:defRPr>
      </a:lvl1pPr>
      <a:lvl2pPr marL="556200" indent="-213300" algn="l" rtl="0" eaLnBrk="1" latinLnBrk="0" hangingPunct="1">
        <a:spcBef>
          <a:spcPts val="504"/>
        </a:spcBef>
        <a:buClr>
          <a:schemeClr val="tx1"/>
        </a:buClr>
        <a:buFont typeface="Arial" pitchFamily="34" charset="0"/>
        <a:buChar char="–"/>
        <a:defRPr kumimoji="0" sz="2100" kern="1200">
          <a:solidFill>
            <a:schemeClr val="tx1"/>
          </a:solidFill>
          <a:latin typeface="+mn-lt"/>
          <a:ea typeface="+mn-ea"/>
          <a:cs typeface="+mn-cs"/>
        </a:defRPr>
      </a:lvl2pPr>
      <a:lvl3pPr marL="858600" indent="-172800" algn="l" rtl="0" eaLnBrk="1" latinLnBrk="0" hangingPunct="1">
        <a:spcBef>
          <a:spcPts val="432"/>
        </a:spcBef>
        <a:buClr>
          <a:schemeClr val="tx1"/>
        </a:buClr>
        <a:buFont typeface="Arial" pitchFamily="34" charset="0"/>
        <a:buChar char="•"/>
        <a:defRPr kumimoji="0" sz="1800" kern="1200">
          <a:solidFill>
            <a:schemeClr val="tx1"/>
          </a:solidFill>
          <a:latin typeface="+mn-lt"/>
          <a:ea typeface="+mn-ea"/>
          <a:cs typeface="+mn-cs"/>
        </a:defRPr>
      </a:lvl3pPr>
      <a:lvl4pPr marL="1201500" indent="-172800" algn="l" rtl="0" eaLnBrk="1" latinLnBrk="0" hangingPunct="1">
        <a:spcBef>
          <a:spcPts val="360"/>
        </a:spcBef>
        <a:buClr>
          <a:schemeClr val="tx1"/>
        </a:buClr>
        <a:buFont typeface="Arial" pitchFamily="34" charset="0"/>
        <a:buChar char="–"/>
        <a:defRPr kumimoji="0" sz="1500" kern="1200">
          <a:solidFill>
            <a:schemeClr val="tx1"/>
          </a:solidFill>
          <a:latin typeface="+mn-lt"/>
          <a:ea typeface="+mn-ea"/>
          <a:cs typeface="+mn-cs"/>
        </a:defRPr>
      </a:lvl4pPr>
      <a:lvl5pPr marL="1544400" indent="-172800" algn="l" rtl="0" eaLnBrk="1" latinLnBrk="0" hangingPunct="1">
        <a:spcBef>
          <a:spcPts val="360"/>
        </a:spcBef>
        <a:buClr>
          <a:schemeClr val="tx1"/>
        </a:buClr>
        <a:buFont typeface="Arial" pitchFamily="34" charset="0"/>
        <a:buChar char="»"/>
        <a:defRPr kumimoji="0" sz="1500" kern="1200">
          <a:solidFill>
            <a:schemeClr val="tx1"/>
          </a:solidFill>
          <a:latin typeface="+mn-lt"/>
          <a:ea typeface="+mn-ea"/>
          <a:cs typeface="+mn-cs"/>
        </a:defRPr>
      </a:lvl5pPr>
      <a:lvl6pPr marL="1207008" indent="-137160" algn="l" rtl="0" eaLnBrk="1" latinLnBrk="0" hangingPunct="1">
        <a:spcBef>
          <a:spcPts val="225"/>
        </a:spcBef>
        <a:buClr>
          <a:schemeClr val="accent3"/>
        </a:buClr>
        <a:buFont typeface="Georgia"/>
        <a:buChar char="▫"/>
        <a:defRPr kumimoji="0" sz="1350" kern="1200">
          <a:solidFill>
            <a:schemeClr val="accent3"/>
          </a:solidFill>
          <a:latin typeface="+mn-lt"/>
          <a:ea typeface="+mn-ea"/>
          <a:cs typeface="+mn-cs"/>
        </a:defRPr>
      </a:lvl6pPr>
      <a:lvl7pPr marL="1371600" indent="-137160" algn="l" rtl="0" eaLnBrk="1" latinLnBrk="0" hangingPunct="1">
        <a:spcBef>
          <a:spcPts val="225"/>
        </a:spcBef>
        <a:buClr>
          <a:schemeClr val="accent3"/>
        </a:buClr>
        <a:buFont typeface="Georgia"/>
        <a:buChar char="▫"/>
        <a:defRPr kumimoji="0" sz="1200" kern="1200">
          <a:solidFill>
            <a:schemeClr val="accent3"/>
          </a:solidFill>
          <a:latin typeface="+mn-lt"/>
          <a:ea typeface="+mn-ea"/>
          <a:cs typeface="+mn-cs"/>
        </a:defRPr>
      </a:lvl7pPr>
      <a:lvl8pPr marL="1522476" indent="-137160" algn="l" rtl="0" eaLnBrk="1" latinLnBrk="0" hangingPunct="1">
        <a:spcBef>
          <a:spcPts val="225"/>
        </a:spcBef>
        <a:buClr>
          <a:schemeClr val="accent3"/>
        </a:buClr>
        <a:buFont typeface="Georgia"/>
        <a:buChar char="◦"/>
        <a:defRPr kumimoji="0" sz="1125" kern="1200">
          <a:solidFill>
            <a:schemeClr val="accent3"/>
          </a:solidFill>
          <a:latin typeface="+mn-lt"/>
          <a:ea typeface="+mn-ea"/>
          <a:cs typeface="+mn-cs"/>
        </a:defRPr>
      </a:lvl8pPr>
      <a:lvl9pPr marL="1680210" indent="-137160" algn="l" rtl="0" eaLnBrk="1" latinLnBrk="0" hangingPunct="1">
        <a:spcBef>
          <a:spcPts val="225"/>
        </a:spcBef>
        <a:buClr>
          <a:schemeClr val="accent3"/>
        </a:buClr>
        <a:buFont typeface="Georgia"/>
        <a:buChar char="◦"/>
        <a:defRPr kumimoji="0" sz="105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hyperlink" Target="https://twitter.com/OECDeconomy" TargetMode="External"/><Relationship Id="rId4" Type="http://schemas.openxmlformats.org/officeDocument/2006/relationships/hyperlink" Target="https://twitter.com/OECD" TargetMode="External"/></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9.jp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hyperlink" Target="https://twitter.com/OECDeconomy" TargetMode="External"/><Relationship Id="rId7" Type="http://schemas.openxmlformats.org/officeDocument/2006/relationships/image" Target="../media/image21.png"/><Relationship Id="rId2" Type="http://schemas.openxmlformats.org/officeDocument/2006/relationships/hyperlink" Target="https://twitter.com/OECD" TargetMode="External"/><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20.pn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7.jp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31000" contrast="-45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92917" y="1389252"/>
            <a:ext cx="8182455" cy="2068771"/>
          </a:xfrm>
          <a:noFill/>
        </p:spPr>
        <p:txBody>
          <a:bodyPr/>
          <a:lstStyle/>
          <a:p>
            <a:pPr>
              <a:lnSpc>
                <a:spcPts val="7600"/>
              </a:lnSpc>
            </a:pPr>
            <a:r>
              <a:rPr lang="en-GB" dirty="0">
                <a:latin typeface="Calibri"/>
                <a:cs typeface="Calibri"/>
              </a:rPr>
              <a:t>OECD Economic Survey of  </a:t>
            </a:r>
            <a:r>
              <a:rPr lang="en-GB" sz="8000" dirty="0">
                <a:latin typeface="Calibri"/>
                <a:cs typeface="Calibri"/>
              </a:rPr>
              <a:t>Romania</a:t>
            </a:r>
            <a:endParaRPr lang="en-GB" b="1" dirty="0">
              <a:latin typeface="Calibri" panose="020F0502020204030204" pitchFamily="34" charset="0"/>
              <a:cs typeface="Calibri" panose="020F0502020204030204" pitchFamily="34" charset="0"/>
            </a:endParaRPr>
          </a:p>
        </p:txBody>
      </p:sp>
      <p:sp>
        <p:nvSpPr>
          <p:cNvPr id="3" name="Subtitle 2"/>
          <p:cNvSpPr>
            <a:spLocks noGrp="1"/>
          </p:cNvSpPr>
          <p:nvPr>
            <p:ph type="subTitle" idx="1"/>
          </p:nvPr>
        </p:nvSpPr>
        <p:spPr>
          <a:xfrm>
            <a:off x="2124860" y="3293661"/>
            <a:ext cx="8182457" cy="1077218"/>
          </a:xfrm>
        </p:spPr>
        <p:txBody>
          <a:bodyPr/>
          <a:lstStyle/>
          <a:p>
            <a:pPr algn="ctr">
              <a:lnSpc>
                <a:spcPct val="100000"/>
              </a:lnSpc>
            </a:pPr>
            <a:r>
              <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Keeping up reform efforts to support economic convergence</a:t>
            </a:r>
          </a:p>
        </p:txBody>
      </p:sp>
      <p:sp>
        <p:nvSpPr>
          <p:cNvPr id="10" name="TextBox 9"/>
          <p:cNvSpPr txBox="1"/>
          <p:nvPr/>
        </p:nvSpPr>
        <p:spPr>
          <a:xfrm>
            <a:off x="669591" y="6349069"/>
            <a:ext cx="1296590" cy="230832"/>
          </a:xfrm>
          <a:prstGeom prst="rect">
            <a:avLst/>
          </a:prstGeom>
          <a:noFill/>
        </p:spPr>
        <p:txBody>
          <a:bodyPr>
            <a:spAutoFit/>
          </a:bodyPr>
          <a:lstStyle/>
          <a:p>
            <a:pPr defTabSz="685800">
              <a:defRPr/>
            </a:pPr>
            <a:r>
              <a:rPr lang="en-GB" sz="900" b="1">
                <a:solidFill>
                  <a:prstClr val="white"/>
                </a:solidFill>
                <a:latin typeface="Arial"/>
                <a:hlinkClick r:id="rId4">
                  <a:extLst>
                    <a:ext uri="{A12FA001-AC4F-418D-AE19-62706E023703}">
                      <ahyp:hlinkClr xmlns:ahyp="http://schemas.microsoft.com/office/drawing/2018/hyperlinkcolor" val="tx"/>
                    </a:ext>
                  </a:extLst>
                </a:hlinkClick>
              </a:rPr>
              <a:t>@OECD</a:t>
            </a:r>
            <a:endParaRPr lang="en-GB" sz="900" b="1">
              <a:solidFill>
                <a:prstClr val="white"/>
              </a:solidFill>
              <a:latin typeface="Arial"/>
            </a:endParaRPr>
          </a:p>
        </p:txBody>
      </p:sp>
      <p:pic>
        <p:nvPicPr>
          <p:cNvPr id="11" name="Picture 6" descr="A white x on a black background&#10;&#10;Description automatically generated">
            <a:hlinkClick r:id="rId5"/>
          </p:cNvPr>
          <p:cNvPicPr>
            <a:picLocks noChangeAspect="1"/>
          </p:cNvPicPr>
          <p:nvPr/>
        </p:nvPicPr>
        <p:blipFill>
          <a:blip r:embed="rId6"/>
          <a:srcRect/>
          <a:stretch>
            <a:fillRect/>
          </a:stretch>
        </p:blipFill>
        <p:spPr bwMode="auto">
          <a:xfrm>
            <a:off x="396573" y="6054204"/>
            <a:ext cx="279576" cy="23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669591" y="6098324"/>
            <a:ext cx="1296590" cy="230832"/>
          </a:xfrm>
          <a:prstGeom prst="rect">
            <a:avLst/>
          </a:prstGeom>
          <a:noFill/>
        </p:spPr>
        <p:txBody>
          <a:bodyPr>
            <a:spAutoFit/>
          </a:bodyPr>
          <a:lstStyle/>
          <a:p>
            <a:pPr defTabSz="685800">
              <a:defRPr/>
            </a:pPr>
            <a:r>
              <a:rPr lang="en-US" sz="900" b="1">
                <a:solidFill>
                  <a:prstClr val="white"/>
                </a:solidFill>
                <a:latin typeface="Arial"/>
                <a:hlinkClick r:id="rId5">
                  <a:extLst>
                    <a:ext uri="{A12FA001-AC4F-418D-AE19-62706E023703}">
                      <ahyp:hlinkClr xmlns:ahyp="http://schemas.microsoft.com/office/drawing/2018/hyperlinkcolor" val="tx"/>
                    </a:ext>
                  </a:extLst>
                </a:hlinkClick>
              </a:rPr>
              <a:t>@OECDeconomy</a:t>
            </a:r>
            <a:endParaRPr lang="en-GB" sz="900" b="1">
              <a:solidFill>
                <a:prstClr val="white"/>
              </a:solidFill>
              <a:latin typeface="Arial"/>
            </a:endParaRPr>
          </a:p>
        </p:txBody>
      </p:sp>
      <p:sp>
        <p:nvSpPr>
          <p:cNvPr id="4" name="Subtitle 2">
            <a:extLst>
              <a:ext uri="{FF2B5EF4-FFF2-40B4-BE49-F238E27FC236}">
                <a16:creationId xmlns:a16="http://schemas.microsoft.com/office/drawing/2014/main" id="{9C21E8A3-1B9B-6D4C-25B9-3E2376C57428}"/>
              </a:ext>
            </a:extLst>
          </p:cNvPr>
          <p:cNvSpPr txBox="1">
            <a:spLocks/>
          </p:cNvSpPr>
          <p:nvPr/>
        </p:nvSpPr>
        <p:spPr>
          <a:xfrm>
            <a:off x="2100639" y="4666975"/>
            <a:ext cx="8206678" cy="622414"/>
          </a:xfrm>
          <a:prstGeom prst="rect">
            <a:avLst/>
          </a:prstGeom>
        </p:spPr>
        <p:txBody>
          <a:bodyPr vert="horz" wrap="square" lIns="67500" tIns="45720" rIns="67500" bIns="45720" anchor="t">
            <a:spAutoFit/>
          </a:bodyPr>
          <a:lstStyle>
            <a:lvl1pPr marL="0" indent="0" algn="l" rtl="0" eaLnBrk="1" latinLnBrk="0" hangingPunct="1">
              <a:lnSpc>
                <a:spcPts val="2000"/>
              </a:lnSpc>
              <a:spcBef>
                <a:spcPts val="0"/>
              </a:spcBef>
              <a:buClr>
                <a:schemeClr val="tx1"/>
              </a:buClr>
              <a:buFont typeface="Arial" pitchFamily="34" charset="0"/>
              <a:buNone/>
              <a:defRPr kumimoji="0" sz="1800" kern="1200" baseline="0">
                <a:solidFill>
                  <a:schemeClr val="bg1"/>
                </a:solidFill>
                <a:latin typeface="+mj-lt"/>
                <a:ea typeface="+mn-ea"/>
                <a:cs typeface="+mn-cs"/>
              </a:defRPr>
            </a:lvl1pPr>
            <a:lvl2pPr marL="457200" indent="0" algn="ctr" rtl="0" eaLnBrk="1" latinLnBrk="0" hangingPunct="1">
              <a:spcBef>
                <a:spcPts val="672"/>
              </a:spcBef>
              <a:buClr>
                <a:schemeClr val="tx1"/>
              </a:buClr>
              <a:buFont typeface="Arial" pitchFamily="34" charset="0"/>
              <a:buNone/>
              <a:defRPr kumimoji="0" sz="2800" kern="1200">
                <a:solidFill>
                  <a:schemeClr val="tx1"/>
                </a:solidFill>
                <a:latin typeface="+mn-lt"/>
                <a:ea typeface="+mn-ea"/>
                <a:cs typeface="+mn-cs"/>
              </a:defRPr>
            </a:lvl2pPr>
            <a:lvl3pPr marL="914400" indent="0" algn="ctr" rtl="0" eaLnBrk="1" latinLnBrk="0" hangingPunct="1">
              <a:spcBef>
                <a:spcPts val="576"/>
              </a:spcBef>
              <a:buClr>
                <a:schemeClr val="tx1"/>
              </a:buClr>
              <a:buFont typeface="Arial" pitchFamily="34" charset="0"/>
              <a:buNone/>
              <a:defRPr kumimoji="0" sz="2400" kern="1200">
                <a:solidFill>
                  <a:schemeClr val="tx1"/>
                </a:solidFill>
                <a:latin typeface="+mn-lt"/>
                <a:ea typeface="+mn-ea"/>
                <a:cs typeface="+mn-cs"/>
              </a:defRPr>
            </a:lvl3pPr>
            <a:lvl4pPr marL="1371600" indent="0" algn="ctr" rtl="0" eaLnBrk="1" latinLnBrk="0" hangingPunct="1">
              <a:spcBef>
                <a:spcPts val="480"/>
              </a:spcBef>
              <a:buClr>
                <a:schemeClr val="tx1"/>
              </a:buClr>
              <a:buFont typeface="Arial" pitchFamily="34" charset="0"/>
              <a:buNone/>
              <a:defRPr kumimoji="0" sz="2000" kern="1200">
                <a:solidFill>
                  <a:schemeClr val="tx1"/>
                </a:solidFill>
                <a:latin typeface="+mn-lt"/>
                <a:ea typeface="+mn-ea"/>
                <a:cs typeface="+mn-cs"/>
              </a:defRPr>
            </a:lvl4pPr>
            <a:lvl5pPr marL="1828800" indent="0" algn="ctr" rtl="0" eaLnBrk="1" latinLnBrk="0" hangingPunct="1">
              <a:spcBef>
                <a:spcPts val="480"/>
              </a:spcBef>
              <a:buClr>
                <a:schemeClr val="tx1"/>
              </a:buClr>
              <a:buFont typeface="Arial" pitchFamily="34" charset="0"/>
              <a:buNone/>
              <a:defRPr kumimoji="0" sz="2000" kern="1200">
                <a:solidFill>
                  <a:schemeClr val="tx1"/>
                </a:solidFill>
                <a:latin typeface="+mn-lt"/>
                <a:ea typeface="+mn-ea"/>
                <a:cs typeface="+mn-cs"/>
              </a:defRPr>
            </a:lvl5pPr>
            <a:lvl6pPr marL="2286000" indent="0" algn="ctr" rtl="0" eaLnBrk="1" latinLnBrk="0" hangingPunct="1">
              <a:spcBef>
                <a:spcPts val="300"/>
              </a:spcBef>
              <a:buClr>
                <a:schemeClr val="accent3"/>
              </a:buClr>
              <a:buFont typeface="Georgia"/>
              <a:buNone/>
              <a:defRPr kumimoji="0" sz="1800" kern="1200">
                <a:solidFill>
                  <a:schemeClr val="accent3"/>
                </a:solidFill>
                <a:latin typeface="+mn-lt"/>
                <a:ea typeface="+mn-ea"/>
                <a:cs typeface="+mn-cs"/>
              </a:defRPr>
            </a:lvl6pPr>
            <a:lvl7pPr marL="2743200" indent="0" algn="ctr" rtl="0" eaLnBrk="1" latinLnBrk="0" hangingPunct="1">
              <a:spcBef>
                <a:spcPts val="300"/>
              </a:spcBef>
              <a:buClr>
                <a:schemeClr val="accent3"/>
              </a:buClr>
              <a:buFont typeface="Georgia"/>
              <a:buNone/>
              <a:defRPr kumimoji="0" sz="1600" kern="1200">
                <a:solidFill>
                  <a:schemeClr val="accent3"/>
                </a:solidFill>
                <a:latin typeface="+mn-lt"/>
                <a:ea typeface="+mn-ea"/>
                <a:cs typeface="+mn-cs"/>
              </a:defRPr>
            </a:lvl7pPr>
            <a:lvl8pPr marL="3200400" indent="0" algn="ctr" rtl="0" eaLnBrk="1" latinLnBrk="0" hangingPunct="1">
              <a:spcBef>
                <a:spcPts val="300"/>
              </a:spcBef>
              <a:buClr>
                <a:schemeClr val="accent3"/>
              </a:buClr>
              <a:buFont typeface="Georgia"/>
              <a:buNone/>
              <a:defRPr kumimoji="0" sz="1500" kern="1200">
                <a:solidFill>
                  <a:schemeClr val="accent3"/>
                </a:solidFill>
                <a:latin typeface="+mn-lt"/>
                <a:ea typeface="+mn-ea"/>
                <a:cs typeface="+mn-cs"/>
              </a:defRPr>
            </a:lvl8pPr>
            <a:lvl9pPr marL="3657600" indent="0" algn="ctr" rtl="0" eaLnBrk="1" latinLnBrk="0" hangingPunct="1">
              <a:spcBef>
                <a:spcPts val="300"/>
              </a:spcBef>
              <a:buClr>
                <a:schemeClr val="accent3"/>
              </a:buClr>
              <a:buFont typeface="Georgia"/>
              <a:buNone/>
              <a:defRPr kumimoji="0" sz="1400" kern="1200" baseline="0">
                <a:solidFill>
                  <a:schemeClr val="accent3"/>
                </a:solidFill>
                <a:latin typeface="+mn-lt"/>
                <a:ea typeface="+mn-ea"/>
                <a:cs typeface="+mn-cs"/>
              </a:defRPr>
            </a:lvl9pPr>
          </a:lstStyle>
          <a:p>
            <a:pPr algn="ctr" defTabSz="685800">
              <a:defRPr/>
            </a:pPr>
            <a:r>
              <a:rPr lang="en-GB" sz="2400" b="1" dirty="0">
                <a:solidFill>
                  <a:prstClr val="white"/>
                </a:solidFill>
                <a:latin typeface="Calibri"/>
                <a:cs typeface="Calibri"/>
              </a:rPr>
              <a:t>Bucharest</a:t>
            </a:r>
          </a:p>
          <a:p>
            <a:pPr algn="ctr" defTabSz="685800">
              <a:defRPr/>
            </a:pPr>
            <a:r>
              <a:rPr lang="en-GB" sz="2400" b="1" dirty="0">
                <a:solidFill>
                  <a:prstClr val="white"/>
                </a:solidFill>
                <a:latin typeface="Calibri"/>
                <a:cs typeface="Calibri"/>
              </a:rPr>
              <a:t>16 March 2026</a:t>
            </a:r>
          </a:p>
        </p:txBody>
      </p:sp>
      <p:pic>
        <p:nvPicPr>
          <p:cNvPr id="5" name="Picture 6" descr="A white x on a black background&#10;&#10;Description automatically generated">
            <a:hlinkClick r:id="rId5"/>
            <a:extLst>
              <a:ext uri="{FF2B5EF4-FFF2-40B4-BE49-F238E27FC236}">
                <a16:creationId xmlns:a16="http://schemas.microsoft.com/office/drawing/2014/main" id="{B4688CF1-D0D0-8EA9-45F4-40DF476B726F}"/>
              </a:ext>
            </a:extLst>
          </p:cNvPr>
          <p:cNvPicPr>
            <a:picLocks noChangeAspect="1"/>
          </p:cNvPicPr>
          <p:nvPr/>
        </p:nvPicPr>
        <p:blipFill>
          <a:blip r:embed="rId6"/>
          <a:srcRect/>
          <a:stretch>
            <a:fillRect/>
          </a:stretch>
        </p:blipFill>
        <p:spPr bwMode="auto">
          <a:xfrm>
            <a:off x="393471" y="6327015"/>
            <a:ext cx="285779" cy="23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a:extLst>
              <a:ext uri="{FF2B5EF4-FFF2-40B4-BE49-F238E27FC236}">
                <a16:creationId xmlns:a16="http://schemas.microsoft.com/office/drawing/2014/main" id="{12A697F1-5021-ACC8-190E-091C4513A8BF}"/>
              </a:ext>
            </a:extLst>
          </p:cNvPr>
          <p:cNvGrpSpPr/>
          <p:nvPr/>
        </p:nvGrpSpPr>
        <p:grpSpPr>
          <a:xfrm rot="10800000">
            <a:off x="9625017" y="1385962"/>
            <a:ext cx="1597688" cy="1497204"/>
            <a:chOff x="854110" y="4943789"/>
            <a:chExt cx="1325560" cy="1577591"/>
          </a:xfrm>
        </p:grpSpPr>
        <p:cxnSp>
          <p:nvCxnSpPr>
            <p:cNvPr id="14" name="Straight Connector 13">
              <a:extLst>
                <a:ext uri="{FF2B5EF4-FFF2-40B4-BE49-F238E27FC236}">
                  <a16:creationId xmlns:a16="http://schemas.microsoft.com/office/drawing/2014/main" id="{BF8F7BCB-4306-6C12-2697-6897035ED2FF}"/>
                </a:ext>
              </a:extLst>
            </p:cNvPr>
            <p:cNvCxnSpPr>
              <a:cxnSpLocks/>
            </p:cNvCxnSpPr>
            <p:nvPr/>
          </p:nvCxnSpPr>
          <p:spPr>
            <a:xfrm>
              <a:off x="864158" y="4943789"/>
              <a:ext cx="0" cy="15775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A83D55-465F-76C8-0080-BFCE54FC61A0}"/>
                </a:ext>
              </a:extLst>
            </p:cNvPr>
            <p:cNvCxnSpPr>
              <a:cxnSpLocks/>
            </p:cNvCxnSpPr>
            <p:nvPr/>
          </p:nvCxnSpPr>
          <p:spPr>
            <a:xfrm>
              <a:off x="854110" y="6511332"/>
              <a:ext cx="13255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Rectangle: Rounded Corners 5">
            <a:extLst>
              <a:ext uri="{FF2B5EF4-FFF2-40B4-BE49-F238E27FC236}">
                <a16:creationId xmlns:a16="http://schemas.microsoft.com/office/drawing/2014/main" id="{E1689D18-6A9F-7862-CAAE-47AB5B62E0B0}"/>
              </a:ext>
            </a:extLst>
          </p:cNvPr>
          <p:cNvSpPr/>
          <p:nvPr/>
        </p:nvSpPr>
        <p:spPr>
          <a:xfrm>
            <a:off x="4897987" y="5667153"/>
            <a:ext cx="2596552" cy="503813"/>
          </a:xfrm>
          <a:prstGeom prst="roundRect">
            <a:avLst/>
          </a:prstGeom>
          <a:gradFill>
            <a:gsLst>
              <a:gs pos="0">
                <a:srgbClr val="14AB85"/>
              </a:gs>
              <a:gs pos="100000">
                <a:srgbClr val="44546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541633-8642-02B7-9C8F-C17F980814F6}"/>
              </a:ext>
            </a:extLst>
          </p:cNvPr>
          <p:cNvSpPr txBox="1"/>
          <p:nvPr/>
        </p:nvSpPr>
        <p:spPr>
          <a:xfrm>
            <a:off x="4897986" y="5663636"/>
            <a:ext cx="2596553" cy="400110"/>
          </a:xfrm>
          <a:prstGeom prst="rect">
            <a:avLst/>
          </a:prstGeom>
          <a:noFill/>
        </p:spPr>
        <p:txBody>
          <a:bodyPr wrap="square" rtlCol="0" anchor="t">
            <a:spAutoFit/>
          </a:bodyPr>
          <a:lstStyle/>
          <a:p>
            <a:pPr algn="ctr" defTabSz="685800">
              <a:defRPr/>
            </a:pPr>
            <a:r>
              <a:rPr lang="en-GB" sz="2000" u="sng" dirty="0">
                <a:latin typeface="Calibri" panose="020F0502020204030204" pitchFamily="34" charset="0"/>
                <a:cs typeface="Calibri" panose="020F0502020204030204" pitchFamily="34" charset="0"/>
              </a:rPr>
              <a:t>https://</a:t>
            </a:r>
            <a:r>
              <a:rPr lang="en-GB" sz="2000" u="sng" dirty="0" err="1">
                <a:latin typeface="Calibri" panose="020F0502020204030204" pitchFamily="34" charset="0"/>
                <a:cs typeface="Calibri" panose="020F0502020204030204" pitchFamily="34" charset="0"/>
              </a:rPr>
              <a:t>oe.</a:t>
            </a:r>
            <a:r>
              <a:rPr lang="en-GB" sz="2000" u="sng" err="1">
                <a:latin typeface="Calibri" panose="020F0502020204030204" pitchFamily="34" charset="0"/>
                <a:cs typeface="Calibri" panose="020F0502020204030204" pitchFamily="34" charset="0"/>
              </a:rPr>
              <a:t>cd</a:t>
            </a:r>
            <a:r>
              <a:rPr lang="en-GB" sz="2000" u="sng">
                <a:latin typeface="Calibri" panose="020F0502020204030204" pitchFamily="34" charset="0"/>
                <a:cs typeface="Calibri" panose="020F0502020204030204" pitchFamily="34" charset="0"/>
              </a:rPr>
              <a:t>/romania</a:t>
            </a:r>
            <a:endParaRPr lang="en-US" sz="2000" dirty="0">
              <a:latin typeface="Calibri" panose="020F0502020204030204" pitchFamily="34" charset="0"/>
              <a:cs typeface="Calibri" panose="020F0502020204030204" pitchFamily="34" charset="0"/>
            </a:endParaRPr>
          </a:p>
        </p:txBody>
      </p:sp>
      <p:pic>
        <p:nvPicPr>
          <p:cNvPr id="8" name="Image 13">
            <a:extLst>
              <a:ext uri="{FF2B5EF4-FFF2-40B4-BE49-F238E27FC236}">
                <a16:creationId xmlns:a16="http://schemas.microsoft.com/office/drawing/2014/main" id="{4DF7A429-278E-B393-E53D-3FCE3E572DF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97135" y="404260"/>
            <a:ext cx="1845232" cy="453215"/>
          </a:xfrm>
          <a:prstGeom prst="rect">
            <a:avLst/>
          </a:prstGeom>
        </p:spPr>
      </p:pic>
      <p:grpSp>
        <p:nvGrpSpPr>
          <p:cNvPr id="9" name="Group 8">
            <a:extLst>
              <a:ext uri="{FF2B5EF4-FFF2-40B4-BE49-F238E27FC236}">
                <a16:creationId xmlns:a16="http://schemas.microsoft.com/office/drawing/2014/main" id="{B1F7F3D3-7B95-771D-A9DF-7F85C15F29A7}"/>
              </a:ext>
            </a:extLst>
          </p:cNvPr>
          <p:cNvGrpSpPr/>
          <p:nvPr/>
        </p:nvGrpSpPr>
        <p:grpSpPr>
          <a:xfrm>
            <a:off x="1748855" y="4145326"/>
            <a:ext cx="1325560" cy="1497204"/>
            <a:chOff x="854110" y="4943789"/>
            <a:chExt cx="1325560" cy="1577591"/>
          </a:xfrm>
        </p:grpSpPr>
        <p:cxnSp>
          <p:nvCxnSpPr>
            <p:cNvPr id="13" name="Straight Connector 12">
              <a:extLst>
                <a:ext uri="{FF2B5EF4-FFF2-40B4-BE49-F238E27FC236}">
                  <a16:creationId xmlns:a16="http://schemas.microsoft.com/office/drawing/2014/main" id="{0045AD12-97D1-7DF4-989B-44D14DA7783E}"/>
                </a:ext>
              </a:extLst>
            </p:cNvPr>
            <p:cNvCxnSpPr>
              <a:cxnSpLocks/>
            </p:cNvCxnSpPr>
            <p:nvPr/>
          </p:nvCxnSpPr>
          <p:spPr>
            <a:xfrm>
              <a:off x="864158" y="4943789"/>
              <a:ext cx="0" cy="15775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C9E537-16F9-A2B9-99E6-1B4BCC5C86D4}"/>
                </a:ext>
              </a:extLst>
            </p:cNvPr>
            <p:cNvCxnSpPr>
              <a:cxnSpLocks/>
            </p:cNvCxnSpPr>
            <p:nvPr/>
          </p:nvCxnSpPr>
          <p:spPr>
            <a:xfrm>
              <a:off x="854110" y="6511332"/>
              <a:ext cx="13255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74717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76B6F7-D0DE-4AAD-B639-91427872D384}"/>
              </a:ext>
            </a:extLst>
          </p:cNvPr>
          <p:cNvSpPr>
            <a:spLocks noGrp="1"/>
          </p:cNvSpPr>
          <p:nvPr>
            <p:ph type="title"/>
          </p:nvPr>
        </p:nvSpPr>
        <p:spPr>
          <a:xfrm>
            <a:off x="661070" y="260325"/>
            <a:ext cx="10759786" cy="1022400"/>
          </a:xfrm>
        </p:spPr>
        <p:txBody>
          <a:bodyPr/>
          <a:lstStyle/>
          <a:p>
            <a:r>
              <a:rPr lang="en-US" dirty="0">
                <a:solidFill>
                  <a:srgbClr val="344F63"/>
                </a:solidFill>
                <a:latin typeface="Calibri" panose="020F0502020204030204" pitchFamily="34" charset="0"/>
                <a:ea typeface="Calibri" panose="020F0502020204030204" pitchFamily="34" charset="0"/>
                <a:cs typeface="Calibri" panose="020F0502020204030204" pitchFamily="34" charset="0"/>
              </a:rPr>
              <a:t>Global integration advances but domestic firms could be better integrated into global supply chains </a:t>
            </a:r>
            <a:endParaRPr lang="en-GB" dirty="0">
              <a:solidFill>
                <a:srgbClr val="344F63"/>
              </a:solidFill>
              <a:latin typeface="Calibri" panose="020F0502020204030204" pitchFamily="34" charset="0"/>
              <a:ea typeface="Calibri" panose="020F0502020204030204" pitchFamily="34" charset="0"/>
              <a:cs typeface="Calibri" panose="020F0502020204030204" pitchFamily="34" charset="0"/>
            </a:endParaRPr>
          </a:p>
        </p:txBody>
      </p:sp>
      <p:sp>
        <p:nvSpPr>
          <p:cNvPr id="2" name="Content Placeholder 1">
            <a:extLst>
              <a:ext uri="{FF2B5EF4-FFF2-40B4-BE49-F238E27FC236}">
                <a16:creationId xmlns:a16="http://schemas.microsoft.com/office/drawing/2014/main" id="{1A7395A5-608A-E17C-6959-D8F469ACC56D}"/>
              </a:ext>
            </a:extLst>
          </p:cNvPr>
          <p:cNvSpPr txBox="1">
            <a:spLocks/>
          </p:cNvSpPr>
          <p:nvPr/>
        </p:nvSpPr>
        <p:spPr>
          <a:xfrm>
            <a:off x="833120" y="6259359"/>
            <a:ext cx="10178380" cy="455637"/>
          </a:xfrm>
          <a:prstGeom prst="rect">
            <a:avLst/>
          </a:prstGeom>
        </p:spPr>
        <p:txBody>
          <a:bodyPr vert="horz">
            <a:noAutofit/>
          </a:bodyPr>
          <a:lstStyle>
            <a:lvl1pPr marL="342000" indent="-342000" algn="l" rtl="0" eaLnBrk="1" latinLnBrk="0" hangingPunct="1">
              <a:spcBef>
                <a:spcPts val="768"/>
              </a:spcBef>
              <a:buClr>
                <a:schemeClr val="tx1"/>
              </a:buClr>
              <a:buFont typeface="Arial" pitchFamily="34" charset="0"/>
              <a:buChar char="•"/>
              <a:defRPr kumimoji="0" sz="3200" kern="1200">
                <a:solidFill>
                  <a:schemeClr val="tx1"/>
                </a:solidFill>
                <a:latin typeface="+mn-lt"/>
                <a:ea typeface="+mn-ea"/>
                <a:cs typeface="+mn-cs"/>
              </a:defRPr>
            </a:lvl1pPr>
            <a:lvl2pPr marL="741600" indent="-284400" algn="l" rtl="0" eaLnBrk="1" latinLnBrk="0" hangingPunct="1">
              <a:spcBef>
                <a:spcPts val="672"/>
              </a:spcBef>
              <a:buClr>
                <a:schemeClr val="tx1"/>
              </a:buClr>
              <a:buFont typeface="Arial" pitchFamily="34" charset="0"/>
              <a:buChar char="–"/>
              <a:defRPr kumimoji="0" sz="2800" kern="1200">
                <a:solidFill>
                  <a:schemeClr val="tx1"/>
                </a:solidFill>
                <a:latin typeface="+mn-lt"/>
                <a:ea typeface="+mn-ea"/>
                <a:cs typeface="+mn-cs"/>
              </a:defRPr>
            </a:lvl2pPr>
            <a:lvl3pPr marL="1144800" indent="-230400" algn="l" rtl="0" eaLnBrk="1" latinLnBrk="0" hangingPunct="1">
              <a:spcBef>
                <a:spcPts val="576"/>
              </a:spcBef>
              <a:buClr>
                <a:schemeClr val="tx1"/>
              </a:buClr>
              <a:buFont typeface="Arial" pitchFamily="34" charset="0"/>
              <a:buChar char="•"/>
              <a:defRPr kumimoji="0" sz="2400" kern="1200">
                <a:solidFill>
                  <a:schemeClr val="tx1"/>
                </a:solidFill>
                <a:latin typeface="+mn-lt"/>
                <a:ea typeface="+mn-ea"/>
                <a:cs typeface="+mn-cs"/>
              </a:defRPr>
            </a:lvl3pPr>
            <a:lvl4pPr marL="16020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4pPr>
            <a:lvl5pPr marL="20592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just">
              <a:spcBef>
                <a:spcPts val="0"/>
              </a:spcBef>
              <a:buNone/>
            </a:pPr>
            <a:r>
              <a:rPr lang="en-US" sz="1200" dirty="0">
                <a:solidFill>
                  <a:srgbClr val="000000"/>
                </a:solidFill>
                <a:latin typeface="Calibri" panose="020F0502020204030204" pitchFamily="34" charset="0"/>
                <a:ea typeface="Arial" panose="020B0604020202020204" pitchFamily="34" charset="0"/>
                <a:cs typeface="Calibri" panose="020F0502020204030204" pitchFamily="34" charset="0"/>
              </a:rPr>
              <a:t>Note: EU is an unweighted average. Data exclude goods exports from unknown owners.</a:t>
            </a:r>
            <a:endParaRPr lang="en-GB"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p>
            <a:pPr marL="0" indent="0" algn="just">
              <a:spcBef>
                <a:spcPts val="0"/>
              </a:spcBef>
              <a:buNone/>
            </a:pPr>
            <a:r>
              <a:rPr lang="en-GB" sz="12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Source: </a:t>
            </a:r>
            <a:r>
              <a:rPr lang="en-US" sz="12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Eurostat</a:t>
            </a:r>
            <a:r>
              <a:rPr lang="en-GB" sz="12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p>
        </p:txBody>
      </p:sp>
      <p:sp>
        <p:nvSpPr>
          <p:cNvPr id="4" name="TextBox 1">
            <a:extLst>
              <a:ext uri="{FF2B5EF4-FFF2-40B4-BE49-F238E27FC236}">
                <a16:creationId xmlns:a16="http://schemas.microsoft.com/office/drawing/2014/main" id="{55D81912-0D4F-FE64-E6E3-092D9D07202C}"/>
              </a:ext>
            </a:extLst>
          </p:cNvPr>
          <p:cNvSpPr txBox="1"/>
          <p:nvPr/>
        </p:nvSpPr>
        <p:spPr>
          <a:xfrm>
            <a:off x="3304621" y="1440000"/>
            <a:ext cx="5582758" cy="5704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dirty="0">
                <a:solidFill>
                  <a:srgbClr val="000000"/>
                </a:solidFill>
                <a:latin typeface="Calibri" panose="020F0502020204030204" pitchFamily="34" charset="0"/>
                <a:cs typeface="Calibri" panose="020F0502020204030204" pitchFamily="34" charset="0"/>
              </a:rPr>
              <a:t>Goods exports by type of ownership of the trading enterprises</a:t>
            </a:r>
          </a:p>
          <a:p>
            <a:pPr algn="ctr"/>
            <a:r>
              <a:rPr lang="en-US" sz="1600" b="1" dirty="0">
                <a:solidFill>
                  <a:srgbClr val="000000"/>
                </a:solidFill>
                <a:latin typeface="Calibri" panose="020F0502020204030204" pitchFamily="34" charset="0"/>
                <a:cs typeface="Calibri" panose="020F0502020204030204" pitchFamily="34" charset="0"/>
              </a:rPr>
              <a:t>2023, % of total exports</a:t>
            </a:r>
          </a:p>
        </p:txBody>
      </p:sp>
      <p:graphicFrame>
        <p:nvGraphicFramePr>
          <p:cNvPr id="5" name="Chart 4">
            <a:extLst>
              <a:ext uri="{FF2B5EF4-FFF2-40B4-BE49-F238E27FC236}">
                <a16:creationId xmlns:a16="http://schemas.microsoft.com/office/drawing/2014/main" id="{A9001DED-D316-42A6-86B2-39873B7EE61D}"/>
              </a:ext>
            </a:extLst>
          </p:cNvPr>
          <p:cNvGraphicFramePr>
            <a:graphicFrameLocks/>
          </p:cNvGraphicFramePr>
          <p:nvPr>
            <p:extLst>
              <p:ext uri="{D42A27DB-BD31-4B8C-83A1-F6EECF244321}">
                <p14:modId xmlns:p14="http://schemas.microsoft.com/office/powerpoint/2010/main" val="4011937821"/>
              </p:ext>
            </p:extLst>
          </p:nvPr>
        </p:nvGraphicFramePr>
        <p:xfrm>
          <a:off x="782320" y="2088000"/>
          <a:ext cx="10535920" cy="42119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81224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76B6F7-D0DE-4AAD-B639-91427872D384}"/>
              </a:ext>
            </a:extLst>
          </p:cNvPr>
          <p:cNvSpPr>
            <a:spLocks noGrp="1"/>
          </p:cNvSpPr>
          <p:nvPr>
            <p:ph type="title"/>
          </p:nvPr>
        </p:nvSpPr>
        <p:spPr>
          <a:xfrm>
            <a:off x="750940" y="260325"/>
            <a:ext cx="10178380" cy="1022400"/>
          </a:xfrm>
        </p:spPr>
        <p:txBody>
          <a:bodyPr/>
          <a:lstStyle/>
          <a:p>
            <a:r>
              <a:rPr lang="en-US" dirty="0">
                <a:solidFill>
                  <a:srgbClr val="344F63"/>
                </a:solidFill>
                <a:latin typeface="Calibri" panose="020F0502020204030204" pitchFamily="34" charset="0"/>
                <a:ea typeface="Calibri" panose="020F0502020204030204" pitchFamily="34" charset="0"/>
                <a:cs typeface="Calibri" panose="020F0502020204030204" pitchFamily="34" charset="0"/>
              </a:rPr>
              <a:t>Further streamlining business licensing would foster business dynamism </a:t>
            </a:r>
            <a:endParaRPr lang="en-GB" dirty="0">
              <a:solidFill>
                <a:srgbClr val="344F63"/>
              </a:solidFill>
              <a:latin typeface="Calibri" panose="020F0502020204030204" pitchFamily="34" charset="0"/>
              <a:ea typeface="Calibri" panose="020F0502020204030204" pitchFamily="34" charset="0"/>
              <a:cs typeface="Calibri" panose="020F0502020204030204" pitchFamily="34" charset="0"/>
            </a:endParaRPr>
          </a:p>
        </p:txBody>
      </p:sp>
      <p:sp>
        <p:nvSpPr>
          <p:cNvPr id="2" name="Content Placeholder 1">
            <a:extLst>
              <a:ext uri="{FF2B5EF4-FFF2-40B4-BE49-F238E27FC236}">
                <a16:creationId xmlns:a16="http://schemas.microsoft.com/office/drawing/2014/main" id="{1A7395A5-608A-E17C-6959-D8F469ACC56D}"/>
              </a:ext>
            </a:extLst>
          </p:cNvPr>
          <p:cNvSpPr txBox="1">
            <a:spLocks/>
          </p:cNvSpPr>
          <p:nvPr/>
        </p:nvSpPr>
        <p:spPr>
          <a:xfrm>
            <a:off x="750940" y="6259360"/>
            <a:ext cx="10178380" cy="492400"/>
          </a:xfrm>
          <a:prstGeom prst="rect">
            <a:avLst/>
          </a:prstGeom>
        </p:spPr>
        <p:txBody>
          <a:bodyPr vert="horz">
            <a:noAutofit/>
          </a:bodyPr>
          <a:lstStyle>
            <a:lvl1pPr marL="342000" indent="-342000" algn="l" rtl="0" eaLnBrk="1" latinLnBrk="0" hangingPunct="1">
              <a:spcBef>
                <a:spcPts val="768"/>
              </a:spcBef>
              <a:buClr>
                <a:schemeClr val="tx1"/>
              </a:buClr>
              <a:buFont typeface="Arial" pitchFamily="34" charset="0"/>
              <a:buChar char="•"/>
              <a:defRPr kumimoji="0" sz="3200" kern="1200">
                <a:solidFill>
                  <a:schemeClr val="tx1"/>
                </a:solidFill>
                <a:latin typeface="+mn-lt"/>
                <a:ea typeface="+mn-ea"/>
                <a:cs typeface="+mn-cs"/>
              </a:defRPr>
            </a:lvl1pPr>
            <a:lvl2pPr marL="741600" indent="-284400" algn="l" rtl="0" eaLnBrk="1" latinLnBrk="0" hangingPunct="1">
              <a:spcBef>
                <a:spcPts val="672"/>
              </a:spcBef>
              <a:buClr>
                <a:schemeClr val="tx1"/>
              </a:buClr>
              <a:buFont typeface="Arial" pitchFamily="34" charset="0"/>
              <a:buChar char="–"/>
              <a:defRPr kumimoji="0" sz="2800" kern="1200">
                <a:solidFill>
                  <a:schemeClr val="tx1"/>
                </a:solidFill>
                <a:latin typeface="+mn-lt"/>
                <a:ea typeface="+mn-ea"/>
                <a:cs typeface="+mn-cs"/>
              </a:defRPr>
            </a:lvl2pPr>
            <a:lvl3pPr marL="1144800" indent="-230400" algn="l" rtl="0" eaLnBrk="1" latinLnBrk="0" hangingPunct="1">
              <a:spcBef>
                <a:spcPts val="576"/>
              </a:spcBef>
              <a:buClr>
                <a:schemeClr val="tx1"/>
              </a:buClr>
              <a:buFont typeface="Arial" pitchFamily="34" charset="0"/>
              <a:buChar char="•"/>
              <a:defRPr kumimoji="0" sz="2400" kern="1200">
                <a:solidFill>
                  <a:schemeClr val="tx1"/>
                </a:solidFill>
                <a:latin typeface="+mn-lt"/>
                <a:ea typeface="+mn-ea"/>
                <a:cs typeface="+mn-cs"/>
              </a:defRPr>
            </a:lvl3pPr>
            <a:lvl4pPr marL="16020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4pPr>
            <a:lvl5pPr marL="20592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just">
              <a:spcBef>
                <a:spcPts val="0"/>
              </a:spcBef>
              <a:buNone/>
            </a:pPr>
            <a:r>
              <a:rPr lang="en-GB" sz="12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Note: </a:t>
            </a:r>
            <a:r>
              <a:rPr lang="en-US" sz="12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Indicator value from 0 to 6, which increases in the stringency of the regulatory environment.</a:t>
            </a:r>
            <a:r>
              <a:rPr lang="en-US" sz="1200" dirty="0">
                <a:solidFill>
                  <a:srgbClr val="000000"/>
                </a:solidFill>
                <a:latin typeface="Calibri" panose="020F0502020204030204" pitchFamily="34" charset="0"/>
                <a:ea typeface="Arial" panose="020B0604020202020204" pitchFamily="34" charset="0"/>
                <a:cs typeface="Calibri" panose="020F0502020204030204" pitchFamily="34" charset="0"/>
              </a:rPr>
              <a:t> OECD and EU are unweighted averages.</a:t>
            </a:r>
            <a:endParaRPr lang="en-GB"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p>
            <a:pPr marL="0" indent="0" algn="just">
              <a:spcBef>
                <a:spcPts val="0"/>
              </a:spcBef>
              <a:buNone/>
            </a:pPr>
            <a:r>
              <a:rPr lang="en-GB" sz="12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Source: </a:t>
            </a:r>
            <a:r>
              <a:rPr lang="en-US" sz="12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OECD-World Bank Group Product Market Regulation database</a:t>
            </a:r>
            <a:r>
              <a:rPr lang="en-GB" sz="12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p>
        </p:txBody>
      </p:sp>
      <p:sp>
        <p:nvSpPr>
          <p:cNvPr id="4" name="TextBox 1">
            <a:extLst>
              <a:ext uri="{FF2B5EF4-FFF2-40B4-BE49-F238E27FC236}">
                <a16:creationId xmlns:a16="http://schemas.microsoft.com/office/drawing/2014/main" id="{55D81912-0D4F-FE64-E6E3-092D9D07202C}"/>
              </a:ext>
            </a:extLst>
          </p:cNvPr>
          <p:cNvSpPr txBox="1"/>
          <p:nvPr/>
        </p:nvSpPr>
        <p:spPr>
          <a:xfrm>
            <a:off x="3437417" y="1440000"/>
            <a:ext cx="5317165" cy="5704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dirty="0">
                <a:solidFill>
                  <a:srgbClr val="000000"/>
                </a:solidFill>
                <a:latin typeface="Calibri" panose="020F0502020204030204" pitchFamily="34" charset="0"/>
                <a:cs typeface="Calibri" panose="020F0502020204030204" pitchFamily="34" charset="0"/>
              </a:rPr>
              <a:t>Product market regulation</a:t>
            </a:r>
          </a:p>
          <a:p>
            <a:pPr algn="ctr"/>
            <a:r>
              <a:rPr lang="en-US" sz="1600" b="1" dirty="0">
                <a:solidFill>
                  <a:srgbClr val="000000"/>
                </a:solidFill>
                <a:latin typeface="Calibri" panose="020F0502020204030204" pitchFamily="34" charset="0"/>
                <a:cs typeface="Calibri" panose="020F0502020204030204" pitchFamily="34" charset="0"/>
              </a:rPr>
              <a:t>2023/2024, Index, scale 0-6 from least to most restrictive</a:t>
            </a:r>
            <a:endParaRPr lang="en-GB" sz="1600" b="1" kern="1200" dirty="0">
              <a:solidFill>
                <a:srgbClr val="000000"/>
              </a:solidFill>
              <a:latin typeface="Calibri" panose="020F0502020204030204" pitchFamily="34" charset="0"/>
              <a:cs typeface="Calibri" panose="020F0502020204030204" pitchFamily="34" charset="0"/>
            </a:endParaRPr>
          </a:p>
        </p:txBody>
      </p:sp>
      <p:graphicFrame>
        <p:nvGraphicFramePr>
          <p:cNvPr id="7" name="Chart 6">
            <a:extLst>
              <a:ext uri="{FF2B5EF4-FFF2-40B4-BE49-F238E27FC236}">
                <a16:creationId xmlns:a16="http://schemas.microsoft.com/office/drawing/2014/main" id="{283A5C68-AF26-4C27-88C8-2F5A194363E6}"/>
              </a:ext>
            </a:extLst>
          </p:cNvPr>
          <p:cNvGraphicFramePr>
            <a:graphicFrameLocks/>
          </p:cNvGraphicFramePr>
          <p:nvPr>
            <p:extLst>
              <p:ext uri="{D42A27DB-BD31-4B8C-83A1-F6EECF244321}">
                <p14:modId xmlns:p14="http://schemas.microsoft.com/office/powerpoint/2010/main" val="1539703406"/>
              </p:ext>
            </p:extLst>
          </p:nvPr>
        </p:nvGraphicFramePr>
        <p:xfrm>
          <a:off x="883920" y="2088000"/>
          <a:ext cx="10434320" cy="421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1480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5EEEA-93B0-C197-9E2F-458D74A5262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9A92AD6-22E3-DEB6-2E15-B8BC37C72F18}"/>
              </a:ext>
            </a:extLst>
          </p:cNvPr>
          <p:cNvSpPr>
            <a:spLocks noGrp="1"/>
          </p:cNvSpPr>
          <p:nvPr>
            <p:ph type="title"/>
          </p:nvPr>
        </p:nvSpPr>
        <p:spPr>
          <a:xfrm>
            <a:off x="670558" y="260325"/>
            <a:ext cx="11338562" cy="1022400"/>
          </a:xfrm>
        </p:spPr>
        <p:txBody>
          <a:bodyPr/>
          <a:lstStyle/>
          <a:p>
            <a:r>
              <a:rPr lang="en-GB" sz="3350" dirty="0">
                <a:solidFill>
                  <a:srgbClr val="344F63"/>
                </a:solidFill>
                <a:latin typeface="Calibri" panose="020F0502020204030204" pitchFamily="34" charset="0"/>
                <a:ea typeface="Calibri" panose="020F0502020204030204" pitchFamily="34" charset="0"/>
                <a:cs typeface="Calibri" panose="020F0502020204030204" pitchFamily="34" charset="0"/>
              </a:rPr>
              <a:t>Enhancing</a:t>
            </a:r>
            <a:r>
              <a:rPr lang="en-GB" sz="3350" noProof="0" dirty="0">
                <a:solidFill>
                  <a:srgbClr val="344F63"/>
                </a:solidFill>
                <a:latin typeface="Calibri" panose="020F0502020204030204" pitchFamily="34" charset="0"/>
                <a:ea typeface="Calibri" panose="020F0502020204030204" pitchFamily="34" charset="0"/>
                <a:cs typeface="Calibri" panose="020F0502020204030204" pitchFamily="34" charset="0"/>
              </a:rPr>
              <a:t> teacher training and modernising curricula with a stronger focus on digital skills could boost education outcomes</a:t>
            </a:r>
          </a:p>
        </p:txBody>
      </p:sp>
      <p:sp>
        <p:nvSpPr>
          <p:cNvPr id="2" name="Content Placeholder 1">
            <a:extLst>
              <a:ext uri="{FF2B5EF4-FFF2-40B4-BE49-F238E27FC236}">
                <a16:creationId xmlns:a16="http://schemas.microsoft.com/office/drawing/2014/main" id="{44ED816F-520F-7C8A-0F8F-3256C388FADF}"/>
              </a:ext>
            </a:extLst>
          </p:cNvPr>
          <p:cNvSpPr txBox="1">
            <a:spLocks/>
          </p:cNvSpPr>
          <p:nvPr/>
        </p:nvSpPr>
        <p:spPr>
          <a:xfrm>
            <a:off x="968192" y="6136922"/>
            <a:ext cx="10400848" cy="594988"/>
          </a:xfrm>
          <a:prstGeom prst="rect">
            <a:avLst/>
          </a:prstGeom>
        </p:spPr>
        <p:txBody>
          <a:bodyPr vert="horz">
            <a:noAutofit/>
          </a:bodyPr>
          <a:lstStyle>
            <a:lvl1pPr marL="342000" indent="-342000" algn="l" rtl="0" eaLnBrk="1" latinLnBrk="0" hangingPunct="1">
              <a:spcBef>
                <a:spcPts val="768"/>
              </a:spcBef>
              <a:buClr>
                <a:schemeClr val="tx1"/>
              </a:buClr>
              <a:buFont typeface="Arial" pitchFamily="34" charset="0"/>
              <a:buChar char="•"/>
              <a:defRPr kumimoji="0" sz="3200" kern="1200">
                <a:solidFill>
                  <a:schemeClr val="tx1"/>
                </a:solidFill>
                <a:latin typeface="+mn-lt"/>
                <a:ea typeface="+mn-ea"/>
                <a:cs typeface="+mn-cs"/>
              </a:defRPr>
            </a:lvl1pPr>
            <a:lvl2pPr marL="741600" indent="-284400" algn="l" rtl="0" eaLnBrk="1" latinLnBrk="0" hangingPunct="1">
              <a:spcBef>
                <a:spcPts val="672"/>
              </a:spcBef>
              <a:buClr>
                <a:schemeClr val="tx1"/>
              </a:buClr>
              <a:buFont typeface="Arial" pitchFamily="34" charset="0"/>
              <a:buChar char="–"/>
              <a:defRPr kumimoji="0" sz="2800" kern="1200">
                <a:solidFill>
                  <a:schemeClr val="tx1"/>
                </a:solidFill>
                <a:latin typeface="+mn-lt"/>
                <a:ea typeface="+mn-ea"/>
                <a:cs typeface="+mn-cs"/>
              </a:defRPr>
            </a:lvl2pPr>
            <a:lvl3pPr marL="1144800" indent="-230400" algn="l" rtl="0" eaLnBrk="1" latinLnBrk="0" hangingPunct="1">
              <a:spcBef>
                <a:spcPts val="576"/>
              </a:spcBef>
              <a:buClr>
                <a:schemeClr val="tx1"/>
              </a:buClr>
              <a:buFont typeface="Arial" pitchFamily="34" charset="0"/>
              <a:buChar char="•"/>
              <a:defRPr kumimoji="0" sz="2400" kern="1200">
                <a:solidFill>
                  <a:schemeClr val="tx1"/>
                </a:solidFill>
                <a:latin typeface="+mn-lt"/>
                <a:ea typeface="+mn-ea"/>
                <a:cs typeface="+mn-cs"/>
              </a:defRPr>
            </a:lvl3pPr>
            <a:lvl4pPr marL="16020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4pPr>
            <a:lvl5pPr marL="20592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spcBef>
                <a:spcPts val="0"/>
              </a:spcBef>
              <a:buNone/>
            </a:pPr>
            <a:r>
              <a:rPr lang="en-GB" sz="12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Note: </a:t>
            </a:r>
            <a:r>
              <a:rPr lang="en-US" sz="12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OECD is an unweighted average. Enrolment rate is the total number of students of the official age group for a given level of education who are enrolled in any level of education, expressed as a percentage of the corresponding population.</a:t>
            </a:r>
            <a:endParaRPr lang="en-GB"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p>
            <a:pPr marL="0" indent="0" algn="just">
              <a:spcBef>
                <a:spcPts val="0"/>
              </a:spcBef>
              <a:buNone/>
            </a:pPr>
            <a:r>
              <a:rPr lang="en-GB" sz="12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Source: </a:t>
            </a:r>
            <a:r>
              <a:rPr lang="en-US" sz="12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World Bank-UNESCO Institute for Statistics Education Survey</a:t>
            </a:r>
            <a:r>
              <a:rPr lang="en-GB" sz="12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p>
        </p:txBody>
      </p:sp>
      <p:sp>
        <p:nvSpPr>
          <p:cNvPr id="4" name="TextBox 1">
            <a:extLst>
              <a:ext uri="{FF2B5EF4-FFF2-40B4-BE49-F238E27FC236}">
                <a16:creationId xmlns:a16="http://schemas.microsoft.com/office/drawing/2014/main" id="{1C96E3D5-FD3B-2A7D-2F92-E1FC094CCC99}"/>
              </a:ext>
            </a:extLst>
          </p:cNvPr>
          <p:cNvSpPr txBox="1"/>
          <p:nvPr/>
        </p:nvSpPr>
        <p:spPr>
          <a:xfrm>
            <a:off x="3437417" y="1535560"/>
            <a:ext cx="5317165" cy="5704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dirty="0">
                <a:solidFill>
                  <a:srgbClr val="000000"/>
                </a:solidFill>
                <a:latin typeface="Calibri" panose="020F0502020204030204" pitchFamily="34" charset="0"/>
                <a:cs typeface="Calibri" panose="020F0502020204030204" pitchFamily="34" charset="0"/>
              </a:rPr>
              <a:t>Enrolment rates</a:t>
            </a:r>
          </a:p>
          <a:p>
            <a:pPr algn="ctr"/>
            <a:r>
              <a:rPr lang="en-US" sz="1600" b="1" dirty="0">
                <a:solidFill>
                  <a:srgbClr val="000000"/>
                </a:solidFill>
                <a:latin typeface="Calibri" panose="020F0502020204030204" pitchFamily="34" charset="0"/>
                <a:cs typeface="Calibri" panose="020F0502020204030204" pitchFamily="34" charset="0"/>
              </a:rPr>
              <a:t>2023 or latest available, %</a:t>
            </a:r>
            <a:endParaRPr lang="en-GB" sz="1600" b="1" kern="1200" dirty="0">
              <a:solidFill>
                <a:srgbClr val="000000"/>
              </a:solidFill>
              <a:latin typeface="Calibri" panose="020F0502020204030204" pitchFamily="34" charset="0"/>
              <a:cs typeface="Calibri" panose="020F0502020204030204" pitchFamily="34" charset="0"/>
            </a:endParaRPr>
          </a:p>
        </p:txBody>
      </p:sp>
      <p:graphicFrame>
        <p:nvGraphicFramePr>
          <p:cNvPr id="5" name="Chart 4">
            <a:extLst>
              <a:ext uri="{FF2B5EF4-FFF2-40B4-BE49-F238E27FC236}">
                <a16:creationId xmlns:a16="http://schemas.microsoft.com/office/drawing/2014/main" id="{9A382866-9B2C-4522-A78F-70A42834F349}"/>
              </a:ext>
            </a:extLst>
          </p:cNvPr>
          <p:cNvGraphicFramePr>
            <a:graphicFrameLocks/>
          </p:cNvGraphicFramePr>
          <p:nvPr>
            <p:extLst>
              <p:ext uri="{D42A27DB-BD31-4B8C-83A1-F6EECF244321}">
                <p14:modId xmlns:p14="http://schemas.microsoft.com/office/powerpoint/2010/main" val="572407606"/>
              </p:ext>
            </p:extLst>
          </p:nvPr>
        </p:nvGraphicFramePr>
        <p:xfrm>
          <a:off x="1008528" y="1953583"/>
          <a:ext cx="10134000" cy="42119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49075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96F8F-0DB5-4733-963F-3972149FD521}"/>
              </a:ext>
            </a:extLst>
          </p:cNvPr>
          <p:cNvSpPr>
            <a:spLocks noGrp="1"/>
          </p:cNvSpPr>
          <p:nvPr>
            <p:ph type="title"/>
          </p:nvPr>
        </p:nvSpPr>
        <p:spPr>
          <a:xfrm>
            <a:off x="157033" y="2254319"/>
            <a:ext cx="2963691" cy="2349361"/>
          </a:xfrm>
        </p:spPr>
        <p:txBody>
          <a:bodyPr/>
          <a:lstStyle/>
          <a:p>
            <a:pPr>
              <a:lnSpc>
                <a:spcPts val="4400"/>
              </a:lnSpc>
            </a:pPr>
            <a:r>
              <a:rPr lang="en-US" sz="4000" b="1" dirty="0">
                <a:latin typeface="Calibri" panose="020F0502020204030204" pitchFamily="34" charset="0"/>
                <a:cs typeface="Calibri" panose="020F0502020204030204" pitchFamily="34" charset="0"/>
              </a:rPr>
              <a:t>Promoting higher workforce participation</a:t>
            </a:r>
            <a:endParaRPr lang="en-GB" sz="4000" b="1" dirty="0">
              <a:latin typeface="Calibri" panose="020F0502020204030204" pitchFamily="34" charset="0"/>
              <a:cs typeface="Calibri" panose="020F0502020204030204" pitchFamily="34" charset="0"/>
            </a:endParaRPr>
          </a:p>
        </p:txBody>
      </p:sp>
      <p:pic>
        <p:nvPicPr>
          <p:cNvPr id="3" name="Picture 2" descr="A black and white arrows&#10;&#10;Description automatically generated">
            <a:extLst>
              <a:ext uri="{FF2B5EF4-FFF2-40B4-BE49-F238E27FC236}">
                <a16:creationId xmlns:a16="http://schemas.microsoft.com/office/drawing/2014/main" id="{DECF8E95-BF4A-A81B-E07D-D94683E9B6D6}"/>
              </a:ext>
            </a:extLst>
          </p:cNvPr>
          <p:cNvPicPr>
            <a:picLocks noChangeAspect="1"/>
          </p:cNvPicPr>
          <p:nvPr/>
        </p:nvPicPr>
        <p:blipFill>
          <a:blip r:embed="rId2">
            <a:lum bright="70000" contrast="-70000"/>
            <a:alphaModFix/>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9651" y="156668"/>
            <a:ext cx="861417" cy="1650833"/>
          </a:xfrm>
          <a:prstGeom prst="rect">
            <a:avLst/>
          </a:prstGeom>
        </p:spPr>
      </p:pic>
      <p:pic>
        <p:nvPicPr>
          <p:cNvPr id="1026" name="Picture 2">
            <a:extLst>
              <a:ext uri="{FF2B5EF4-FFF2-40B4-BE49-F238E27FC236}">
                <a16:creationId xmlns:a16="http://schemas.microsoft.com/office/drawing/2014/main" id="{797C2E51-1F90-BFFF-BBF4-C8C41CB272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6575" r="6575"/>
          <a:stretch/>
        </p:blipFill>
        <p:spPr bwMode="auto">
          <a:xfrm>
            <a:off x="3257651" y="0"/>
            <a:ext cx="89343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506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17BE093-394C-4FF1-AE5F-9AB6E747C575}" type="slidenum">
              <a:rPr lang="en-GB" smtClean="0"/>
              <a:t>14</a:t>
            </a:fld>
            <a:endParaRPr lang="en-GB" dirty="0"/>
          </a:p>
        </p:txBody>
      </p:sp>
      <p:sp>
        <p:nvSpPr>
          <p:cNvPr id="10" name="Title 3">
            <a:extLst>
              <a:ext uri="{FF2B5EF4-FFF2-40B4-BE49-F238E27FC236}">
                <a16:creationId xmlns:a16="http://schemas.microsoft.com/office/drawing/2014/main" id="{B8A4E817-A2D2-733C-0048-98F3100E6D91}"/>
              </a:ext>
            </a:extLst>
          </p:cNvPr>
          <p:cNvSpPr txBox="1">
            <a:spLocks/>
          </p:cNvSpPr>
          <p:nvPr/>
        </p:nvSpPr>
        <p:spPr>
          <a:xfrm>
            <a:off x="706319" y="374391"/>
            <a:ext cx="11124664" cy="766800"/>
          </a:xfrm>
          <a:prstGeom prst="rect">
            <a:avLst/>
          </a:prstGeom>
        </p:spPr>
        <p:txBody>
          <a:bodyPr vert="horz" lIns="91440" tIns="45720" rIns="91440" bIns="45720" rtlCol="0" anchor="ctr">
            <a:noAutofit/>
          </a:bodyPr>
          <a:lstStyle>
            <a:lvl1pPr algn="l" rtl="0" eaLnBrk="1" latinLnBrk="0" hangingPunct="1">
              <a:spcBef>
                <a:spcPct val="0"/>
              </a:spcBef>
              <a:buNone/>
              <a:defRPr kumimoji="0" sz="3600" b="1" kern="1200">
                <a:solidFill>
                  <a:srgbClr val="914336"/>
                </a:solidFill>
                <a:latin typeface="+mj-lt"/>
                <a:ea typeface="+mj-ea"/>
                <a:cs typeface="+mj-cs"/>
              </a:defRPr>
            </a:lvl1pPr>
          </a:lstStyle>
          <a:p>
            <a:r>
              <a:rPr lang="en-US" dirty="0">
                <a:solidFill>
                  <a:srgbClr val="344F63"/>
                </a:solidFill>
                <a:latin typeface="Calibri" panose="020F0502020204030204" pitchFamily="34" charset="0"/>
                <a:ea typeface="Calibri" panose="020F0502020204030204" pitchFamily="34" charset="0"/>
                <a:cs typeface="Calibri" panose="020F0502020204030204" pitchFamily="34" charset="0"/>
              </a:rPr>
              <a:t>Healthier ageing would help workers stay productive and employed for longer</a:t>
            </a:r>
          </a:p>
        </p:txBody>
      </p:sp>
      <p:sp>
        <p:nvSpPr>
          <p:cNvPr id="2" name="TextBox 1">
            <a:extLst>
              <a:ext uri="{FF2B5EF4-FFF2-40B4-BE49-F238E27FC236}">
                <a16:creationId xmlns:a16="http://schemas.microsoft.com/office/drawing/2014/main" id="{4D3A2AC4-0A9C-5F68-E696-7A1A7781D8BD}"/>
              </a:ext>
            </a:extLst>
          </p:cNvPr>
          <p:cNvSpPr txBox="1"/>
          <p:nvPr/>
        </p:nvSpPr>
        <p:spPr>
          <a:xfrm>
            <a:off x="3132993" y="1550417"/>
            <a:ext cx="5926013" cy="537583"/>
          </a:xfrm>
          <a:prstGeom prst="rect">
            <a:avLst/>
          </a:prstGeom>
          <a:noFill/>
        </p:spPr>
        <p:txBody>
          <a:bodyPr wrap="square">
            <a:spAutoFit/>
          </a:bodyPr>
          <a:lstStyle/>
          <a:p>
            <a:pPr algn="ctr">
              <a:lnSpc>
                <a:spcPts val="1400"/>
              </a:lnSpc>
              <a:spcBef>
                <a:spcPts val="300"/>
              </a:spcBef>
              <a:spcAft>
                <a:spcPts val="300"/>
              </a:spcAft>
              <a:buNone/>
            </a:pPr>
            <a:r>
              <a:rPr lang="en-US" sz="1600" b="1" dirty="0">
                <a:solidFill>
                  <a:schemeClr val="bg2">
                    <a:lumMod val="25000"/>
                  </a:schemeClr>
                </a:solidFill>
                <a:effectLst/>
                <a:latin typeface="Calibri" panose="020F0502020204030204" pitchFamily="34" charset="0"/>
                <a:ea typeface="Calibri" panose="020F0502020204030204" pitchFamily="34" charset="0"/>
                <a:cs typeface="Arial" panose="020B0604020202020204" pitchFamily="34" charset="0"/>
              </a:rPr>
              <a:t>Expected healthy life years at age 50</a:t>
            </a:r>
            <a:endParaRPr lang="en-US" sz="1600" b="1" dirty="0">
              <a:solidFill>
                <a:schemeClr val="bg2">
                  <a:lumMod val="25000"/>
                </a:schemeClr>
              </a:solidFill>
              <a:latin typeface="Calibri" panose="020F0502020204030204" pitchFamily="34" charset="0"/>
              <a:ea typeface="Calibri" panose="020F0502020204030204" pitchFamily="34" charset="0"/>
              <a:cs typeface="Arial" panose="020B0604020202020204" pitchFamily="34" charset="0"/>
            </a:endParaRPr>
          </a:p>
          <a:p>
            <a:pPr algn="ctr">
              <a:lnSpc>
                <a:spcPts val="1400"/>
              </a:lnSpc>
              <a:spcBef>
                <a:spcPts val="300"/>
              </a:spcBef>
              <a:spcAft>
                <a:spcPts val="300"/>
              </a:spcAft>
              <a:buNone/>
            </a:pPr>
            <a:r>
              <a:rPr lang="en-US" sz="1600" b="1" dirty="0">
                <a:solidFill>
                  <a:schemeClr val="bg2">
                    <a:lumMod val="25000"/>
                  </a:schemeClr>
                </a:solidFill>
                <a:effectLst/>
                <a:latin typeface="Calibri" panose="020F0502020204030204" pitchFamily="34" charset="0"/>
                <a:ea typeface="Calibri" panose="020F0502020204030204" pitchFamily="34" charset="0"/>
                <a:cs typeface="Arial" panose="020B0604020202020204" pitchFamily="34" charset="0"/>
              </a:rPr>
              <a:t>2023 or latest available</a:t>
            </a:r>
          </a:p>
        </p:txBody>
      </p:sp>
      <p:sp>
        <p:nvSpPr>
          <p:cNvPr id="4" name="TextBox 3">
            <a:extLst>
              <a:ext uri="{FF2B5EF4-FFF2-40B4-BE49-F238E27FC236}">
                <a16:creationId xmlns:a16="http://schemas.microsoft.com/office/drawing/2014/main" id="{21AD8E97-4537-8455-F9E3-DFF49CE0CDC0}"/>
              </a:ext>
            </a:extLst>
          </p:cNvPr>
          <p:cNvSpPr txBox="1"/>
          <p:nvPr/>
        </p:nvSpPr>
        <p:spPr>
          <a:xfrm>
            <a:off x="814405" y="6264000"/>
            <a:ext cx="10986434" cy="461665"/>
          </a:xfrm>
          <a:prstGeom prst="rect">
            <a:avLst/>
          </a:prstGeom>
          <a:noFill/>
        </p:spPr>
        <p:txBody>
          <a:bodyPr wrap="square">
            <a:spAutoFit/>
          </a:bodyPr>
          <a:lstStyle/>
          <a:p>
            <a:r>
              <a:rPr lang="en-US" sz="1200" dirty="0">
                <a:solidFill>
                  <a:srgbClr val="000000"/>
                </a:solidFill>
                <a:latin typeface="Calibri" panose="020F0502020204030204" pitchFamily="34" charset="0"/>
                <a:cs typeface="Calibri" panose="020F0502020204030204" pitchFamily="34" charset="0"/>
              </a:rPr>
              <a:t>Note: The indicator of healthy life years measures the number of remaining years that a person at age 50 is expected to live without any severe or moderate health problems.</a:t>
            </a:r>
          </a:p>
          <a:p>
            <a:pPr algn="just"/>
            <a:r>
              <a:rPr lang="en-US" sz="1200" dirty="0">
                <a:solidFill>
                  <a:srgbClr val="000000"/>
                </a:solidFill>
                <a:latin typeface="Calibri" panose="020F0502020204030204" pitchFamily="34" charset="0"/>
                <a:cs typeface="Calibri" panose="020F0502020204030204" pitchFamily="34" charset="0"/>
              </a:rPr>
              <a:t>Source: Eurostat.</a:t>
            </a:r>
          </a:p>
        </p:txBody>
      </p:sp>
      <p:graphicFrame>
        <p:nvGraphicFramePr>
          <p:cNvPr id="6" name="Chart 5">
            <a:extLst>
              <a:ext uri="{FF2B5EF4-FFF2-40B4-BE49-F238E27FC236}">
                <a16:creationId xmlns:a16="http://schemas.microsoft.com/office/drawing/2014/main" id="{EA0ED49A-5F3D-4232-B8B9-49B0F5987171}"/>
              </a:ext>
            </a:extLst>
          </p:cNvPr>
          <p:cNvGraphicFramePr>
            <a:graphicFrameLocks/>
          </p:cNvGraphicFramePr>
          <p:nvPr>
            <p:extLst>
              <p:ext uri="{D42A27DB-BD31-4B8C-83A1-F6EECF244321}">
                <p14:modId xmlns:p14="http://schemas.microsoft.com/office/powerpoint/2010/main" val="3937299898"/>
              </p:ext>
            </p:extLst>
          </p:nvPr>
        </p:nvGraphicFramePr>
        <p:xfrm>
          <a:off x="855045" y="2052000"/>
          <a:ext cx="10481910" cy="421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92860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A86503-18B2-56E2-16B6-BEF7DFEF9A51}"/>
              </a:ext>
            </a:extLst>
          </p:cNvPr>
          <p:cNvSpPr>
            <a:spLocks noGrp="1"/>
          </p:cNvSpPr>
          <p:nvPr>
            <p:ph type="title"/>
          </p:nvPr>
        </p:nvSpPr>
        <p:spPr>
          <a:xfrm>
            <a:off x="724480" y="255008"/>
            <a:ext cx="10857920" cy="1022400"/>
          </a:xfrm>
        </p:spPr>
        <p:txBody>
          <a:bodyPr/>
          <a:lstStyle/>
          <a:p>
            <a:r>
              <a:rPr lang="en-GB" dirty="0">
                <a:solidFill>
                  <a:srgbClr val="344F63"/>
                </a:solidFill>
                <a:latin typeface="Calibri" panose="020F0502020204030204" pitchFamily="34" charset="0"/>
                <a:ea typeface="Calibri" panose="020F0502020204030204" pitchFamily="34" charset="0"/>
                <a:cs typeface="Calibri" panose="020F0502020204030204" pitchFamily="34" charset="0"/>
              </a:rPr>
              <a:t>Stronger return-to-work incentives after giving birth would raise women’s employment</a:t>
            </a:r>
            <a:endParaRPr lang="en-GB" dirty="0"/>
          </a:p>
        </p:txBody>
      </p:sp>
      <p:sp>
        <p:nvSpPr>
          <p:cNvPr id="2" name="TextBox 1">
            <a:extLst>
              <a:ext uri="{FF2B5EF4-FFF2-40B4-BE49-F238E27FC236}">
                <a16:creationId xmlns:a16="http://schemas.microsoft.com/office/drawing/2014/main" id="{753F8075-396D-7D8F-F061-E14D5307DD9E}"/>
              </a:ext>
            </a:extLst>
          </p:cNvPr>
          <p:cNvSpPr txBox="1"/>
          <p:nvPr/>
        </p:nvSpPr>
        <p:spPr>
          <a:xfrm>
            <a:off x="3190433" y="1550417"/>
            <a:ext cx="5926013" cy="537583"/>
          </a:xfrm>
          <a:prstGeom prst="rect">
            <a:avLst/>
          </a:prstGeom>
          <a:noFill/>
        </p:spPr>
        <p:txBody>
          <a:bodyPr wrap="square">
            <a:spAutoFit/>
          </a:bodyPr>
          <a:lstStyle/>
          <a:p>
            <a:pPr algn="ctr">
              <a:lnSpc>
                <a:spcPts val="1400"/>
              </a:lnSpc>
              <a:spcBef>
                <a:spcPts val="300"/>
              </a:spcBef>
              <a:spcAft>
                <a:spcPts val="300"/>
              </a:spcAft>
              <a:buNone/>
            </a:pPr>
            <a:r>
              <a:rPr lang="en-US" sz="1600" b="1" dirty="0">
                <a:solidFill>
                  <a:schemeClr val="bg2">
                    <a:lumMod val="25000"/>
                  </a:schemeClr>
                </a:solidFill>
                <a:effectLst/>
                <a:latin typeface="Calibri" panose="020F0502020204030204" pitchFamily="34" charset="0"/>
                <a:ea typeface="Calibri" panose="020F0502020204030204" pitchFamily="34" charset="0"/>
                <a:cs typeface="Arial" panose="020B0604020202020204" pitchFamily="34" charset="0"/>
              </a:rPr>
              <a:t>Women’s employment rate</a:t>
            </a:r>
          </a:p>
          <a:p>
            <a:pPr algn="ctr">
              <a:lnSpc>
                <a:spcPts val="1400"/>
              </a:lnSpc>
              <a:spcBef>
                <a:spcPts val="300"/>
              </a:spcBef>
              <a:spcAft>
                <a:spcPts val="300"/>
              </a:spcAft>
              <a:buNone/>
            </a:pPr>
            <a:r>
              <a:rPr lang="en-US" sz="1600" b="1" dirty="0">
                <a:solidFill>
                  <a:schemeClr val="bg2">
                    <a:lumMod val="25000"/>
                  </a:schemeClr>
                </a:solidFill>
                <a:effectLst/>
                <a:latin typeface="Calibri" panose="020F0502020204030204" pitchFamily="34" charset="0"/>
                <a:ea typeface="Calibri" panose="020F0502020204030204" pitchFamily="34" charset="0"/>
                <a:cs typeface="Arial" panose="020B0604020202020204" pitchFamily="34" charset="0"/>
              </a:rPr>
              <a:t>2024, % of 15</a:t>
            </a:r>
            <a:r>
              <a:rPr lang="en-US" sz="1600" b="1" dirty="0">
                <a:solidFill>
                  <a:schemeClr val="bg2">
                    <a:lumMod val="25000"/>
                  </a:schemeClr>
                </a:solidFill>
                <a:latin typeface="Calibri" panose="020F0502020204030204" pitchFamily="34" charset="0"/>
                <a:ea typeface="Calibri" panose="020F0502020204030204" pitchFamily="34" charset="0"/>
                <a:cs typeface="Arial" panose="020B0604020202020204" pitchFamily="34" charset="0"/>
              </a:rPr>
              <a:t>-</a:t>
            </a:r>
            <a:r>
              <a:rPr lang="en-US" sz="1600" b="1" dirty="0">
                <a:solidFill>
                  <a:schemeClr val="bg2">
                    <a:lumMod val="25000"/>
                  </a:schemeClr>
                </a:solidFill>
                <a:effectLst/>
                <a:latin typeface="Calibri" panose="020F0502020204030204" pitchFamily="34" charset="0"/>
                <a:ea typeface="Calibri" panose="020F0502020204030204" pitchFamily="34" charset="0"/>
                <a:cs typeface="Arial" panose="020B0604020202020204" pitchFamily="34" charset="0"/>
              </a:rPr>
              <a:t>64 year olds</a:t>
            </a:r>
          </a:p>
        </p:txBody>
      </p:sp>
      <p:sp>
        <p:nvSpPr>
          <p:cNvPr id="4" name="TextBox 3">
            <a:extLst>
              <a:ext uri="{FF2B5EF4-FFF2-40B4-BE49-F238E27FC236}">
                <a16:creationId xmlns:a16="http://schemas.microsoft.com/office/drawing/2014/main" id="{4AF50C89-D2D5-0ED9-0934-DB5E34B1326C}"/>
              </a:ext>
            </a:extLst>
          </p:cNvPr>
          <p:cNvSpPr txBox="1"/>
          <p:nvPr/>
        </p:nvSpPr>
        <p:spPr>
          <a:xfrm>
            <a:off x="873760" y="6300000"/>
            <a:ext cx="9382036" cy="276999"/>
          </a:xfrm>
          <a:prstGeom prst="rect">
            <a:avLst/>
          </a:prstGeom>
          <a:noFill/>
        </p:spPr>
        <p:txBody>
          <a:bodyPr wrap="square">
            <a:spAutoFit/>
          </a:bodyPr>
          <a:lstStyle/>
          <a:p>
            <a:pPr algn="just">
              <a:buNone/>
            </a:pPr>
            <a:r>
              <a:rPr lang="en-GB" sz="1200" noProof="0" dirty="0">
                <a:solidFill>
                  <a:srgbClr val="000000"/>
                </a:solidFill>
                <a:latin typeface="Calibri" panose="020F0502020204030204" pitchFamily="34" charset="0"/>
                <a:cs typeface="Calibri" panose="020F0502020204030204" pitchFamily="34" charset="0"/>
              </a:rPr>
              <a:t>Source: OECD Labour Force Statistics database.</a:t>
            </a:r>
          </a:p>
        </p:txBody>
      </p:sp>
      <p:graphicFrame>
        <p:nvGraphicFramePr>
          <p:cNvPr id="5" name="Chart 4">
            <a:extLst>
              <a:ext uri="{FF2B5EF4-FFF2-40B4-BE49-F238E27FC236}">
                <a16:creationId xmlns:a16="http://schemas.microsoft.com/office/drawing/2014/main" id="{4BB2A25B-9F13-4F71-A743-83F8E1E9533A}"/>
              </a:ext>
            </a:extLst>
          </p:cNvPr>
          <p:cNvGraphicFramePr>
            <a:graphicFrameLocks/>
          </p:cNvGraphicFramePr>
          <p:nvPr>
            <p:extLst>
              <p:ext uri="{D42A27DB-BD31-4B8C-83A1-F6EECF244321}">
                <p14:modId xmlns:p14="http://schemas.microsoft.com/office/powerpoint/2010/main" val="1045151353"/>
              </p:ext>
            </p:extLst>
          </p:nvPr>
        </p:nvGraphicFramePr>
        <p:xfrm>
          <a:off x="873760" y="2088000"/>
          <a:ext cx="10289240" cy="421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81095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E7B91A-9AB3-E11B-F225-0B2E5CD7D516}"/>
              </a:ext>
            </a:extLst>
          </p:cNvPr>
          <p:cNvSpPr>
            <a:spLocks noGrp="1"/>
          </p:cNvSpPr>
          <p:nvPr>
            <p:ph type="title"/>
          </p:nvPr>
        </p:nvSpPr>
        <p:spPr>
          <a:xfrm>
            <a:off x="704384" y="255008"/>
            <a:ext cx="11091376" cy="1022400"/>
          </a:xfrm>
        </p:spPr>
        <p:txBody>
          <a:bodyPr/>
          <a:lstStyle/>
          <a:p>
            <a:r>
              <a:rPr lang="en-US" sz="3550" dirty="0">
                <a:solidFill>
                  <a:srgbClr val="344F63"/>
                </a:solidFill>
                <a:latin typeface="Calibri" panose="020F0502020204030204" pitchFamily="34" charset="0"/>
                <a:ea typeface="Calibri" panose="020F0502020204030204" pitchFamily="34" charset="0"/>
                <a:cs typeface="Calibri" panose="020F0502020204030204" pitchFamily="34" charset="0"/>
              </a:rPr>
              <a:t>Improving access to quality vocational education and job-relevant training can boost employment of young people</a:t>
            </a:r>
          </a:p>
        </p:txBody>
      </p:sp>
      <p:sp>
        <p:nvSpPr>
          <p:cNvPr id="2" name="TextBox 1">
            <a:extLst>
              <a:ext uri="{FF2B5EF4-FFF2-40B4-BE49-F238E27FC236}">
                <a16:creationId xmlns:a16="http://schemas.microsoft.com/office/drawing/2014/main" id="{D42CE7DC-86DF-BAA5-6417-E15EF8F8533A}"/>
              </a:ext>
            </a:extLst>
          </p:cNvPr>
          <p:cNvSpPr txBox="1"/>
          <p:nvPr/>
        </p:nvSpPr>
        <p:spPr>
          <a:xfrm>
            <a:off x="3132993" y="1540480"/>
            <a:ext cx="5926013" cy="537583"/>
          </a:xfrm>
          <a:prstGeom prst="rect">
            <a:avLst/>
          </a:prstGeom>
          <a:noFill/>
        </p:spPr>
        <p:txBody>
          <a:bodyPr wrap="square">
            <a:spAutoFit/>
          </a:bodyPr>
          <a:lstStyle/>
          <a:p>
            <a:pPr algn="ctr">
              <a:lnSpc>
                <a:spcPts val="1400"/>
              </a:lnSpc>
              <a:spcBef>
                <a:spcPts val="300"/>
              </a:spcBef>
              <a:spcAft>
                <a:spcPts val="300"/>
              </a:spcAft>
              <a:buNone/>
            </a:pPr>
            <a:r>
              <a:rPr lang="en-US" sz="1600" b="1" dirty="0">
                <a:solidFill>
                  <a:schemeClr val="bg2">
                    <a:lumMod val="25000"/>
                  </a:schemeClr>
                </a:solidFill>
                <a:effectLst/>
                <a:latin typeface="Calibri" panose="020F0502020204030204" pitchFamily="34" charset="0"/>
                <a:ea typeface="Calibri" panose="020F0502020204030204" pitchFamily="34" charset="0"/>
                <a:cs typeface="Arial" panose="020B0604020202020204" pitchFamily="34" charset="0"/>
              </a:rPr>
              <a:t>Share of 15-29 year olds not in employment, education or training</a:t>
            </a:r>
          </a:p>
          <a:p>
            <a:pPr algn="ctr">
              <a:lnSpc>
                <a:spcPts val="1400"/>
              </a:lnSpc>
              <a:spcBef>
                <a:spcPts val="300"/>
              </a:spcBef>
              <a:spcAft>
                <a:spcPts val="300"/>
              </a:spcAft>
              <a:buNone/>
            </a:pPr>
            <a:r>
              <a:rPr lang="en-US" sz="1600" b="1" dirty="0">
                <a:solidFill>
                  <a:schemeClr val="bg2">
                    <a:lumMod val="25000"/>
                  </a:schemeClr>
                </a:solidFill>
                <a:effectLst/>
                <a:latin typeface="Calibri" panose="020F0502020204030204" pitchFamily="34" charset="0"/>
                <a:ea typeface="Calibri" panose="020F0502020204030204" pitchFamily="34" charset="0"/>
                <a:cs typeface="Arial" panose="020B0604020202020204" pitchFamily="34" charset="0"/>
              </a:rPr>
              <a:t>2024 or latest</a:t>
            </a:r>
          </a:p>
        </p:txBody>
      </p:sp>
      <p:sp>
        <p:nvSpPr>
          <p:cNvPr id="4" name="TextBox 3">
            <a:extLst>
              <a:ext uri="{FF2B5EF4-FFF2-40B4-BE49-F238E27FC236}">
                <a16:creationId xmlns:a16="http://schemas.microsoft.com/office/drawing/2014/main" id="{699CA985-C10A-FD5B-BE35-DF12FFD04C4B}"/>
              </a:ext>
            </a:extLst>
          </p:cNvPr>
          <p:cNvSpPr txBox="1"/>
          <p:nvPr/>
        </p:nvSpPr>
        <p:spPr>
          <a:xfrm>
            <a:off x="793820" y="6309936"/>
            <a:ext cx="9483523" cy="276999"/>
          </a:xfrm>
          <a:prstGeom prst="rect">
            <a:avLst/>
          </a:prstGeom>
          <a:noFill/>
        </p:spPr>
        <p:txBody>
          <a:bodyPr wrap="square">
            <a:spAutoFit/>
          </a:bodyPr>
          <a:lstStyle/>
          <a:p>
            <a:pPr algn="just">
              <a:buNone/>
            </a:pPr>
            <a:r>
              <a:rPr lang="en-US" sz="1200" dirty="0">
                <a:solidFill>
                  <a:srgbClr val="000000"/>
                </a:solidFill>
                <a:latin typeface="Calibri" panose="020F0502020204030204" pitchFamily="34" charset="0"/>
                <a:cs typeface="Calibri" panose="020F0502020204030204" pitchFamily="34" charset="0"/>
              </a:rPr>
              <a:t>Source: OECD Education at a Glance 2024 database.</a:t>
            </a:r>
          </a:p>
        </p:txBody>
      </p:sp>
      <p:graphicFrame>
        <p:nvGraphicFramePr>
          <p:cNvPr id="5" name="Chart 4">
            <a:extLst>
              <a:ext uri="{FF2B5EF4-FFF2-40B4-BE49-F238E27FC236}">
                <a16:creationId xmlns:a16="http://schemas.microsoft.com/office/drawing/2014/main" id="{00000000-0008-0000-1000-000003000000}"/>
              </a:ext>
            </a:extLst>
          </p:cNvPr>
          <p:cNvGraphicFramePr>
            <a:graphicFrameLocks/>
          </p:cNvGraphicFramePr>
          <p:nvPr>
            <p:extLst>
              <p:ext uri="{D42A27DB-BD31-4B8C-83A1-F6EECF244321}">
                <p14:modId xmlns:p14="http://schemas.microsoft.com/office/powerpoint/2010/main" val="3500625150"/>
              </p:ext>
            </p:extLst>
          </p:nvPr>
        </p:nvGraphicFramePr>
        <p:xfrm>
          <a:off x="793820" y="2088000"/>
          <a:ext cx="10440237" cy="42119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86381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96F8F-0DB5-4733-963F-3972149FD521}"/>
              </a:ext>
            </a:extLst>
          </p:cNvPr>
          <p:cNvSpPr>
            <a:spLocks noGrp="1"/>
          </p:cNvSpPr>
          <p:nvPr>
            <p:ph type="title"/>
          </p:nvPr>
        </p:nvSpPr>
        <p:spPr>
          <a:xfrm>
            <a:off x="197915" y="2254320"/>
            <a:ext cx="2963691" cy="2349361"/>
          </a:xfrm>
        </p:spPr>
        <p:txBody>
          <a:bodyPr/>
          <a:lstStyle/>
          <a:p>
            <a:pPr>
              <a:lnSpc>
                <a:spcPts val="4400"/>
              </a:lnSpc>
            </a:pPr>
            <a:r>
              <a:rPr lang="en-US" sz="4000" b="1" dirty="0">
                <a:latin typeface="Calibri" panose="020F0502020204030204" pitchFamily="34" charset="0"/>
                <a:cs typeface="Calibri" panose="020F0502020204030204" pitchFamily="34" charset="0"/>
              </a:rPr>
              <a:t>Enhancing resilience to climate change</a:t>
            </a:r>
            <a:endParaRPr lang="en-GB" sz="4000" b="1" dirty="0">
              <a:latin typeface="Calibri" panose="020F0502020204030204" pitchFamily="34" charset="0"/>
              <a:cs typeface="Calibri" panose="020F0502020204030204" pitchFamily="34" charset="0"/>
            </a:endParaRPr>
          </a:p>
        </p:txBody>
      </p:sp>
      <p:pic>
        <p:nvPicPr>
          <p:cNvPr id="3" name="Picture 2" descr="A black and white arrows&#10;&#10;Description automatically generated">
            <a:extLst>
              <a:ext uri="{FF2B5EF4-FFF2-40B4-BE49-F238E27FC236}">
                <a16:creationId xmlns:a16="http://schemas.microsoft.com/office/drawing/2014/main" id="{DECF8E95-BF4A-A81B-E07D-D94683E9B6D6}"/>
              </a:ext>
            </a:extLst>
          </p:cNvPr>
          <p:cNvPicPr>
            <a:picLocks noChangeAspect="1"/>
          </p:cNvPicPr>
          <p:nvPr/>
        </p:nvPicPr>
        <p:blipFill>
          <a:blip r:embed="rId3">
            <a:lum bright="70000" contrast="-70000"/>
            <a:alphaModFix/>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42870" y="277853"/>
            <a:ext cx="861417" cy="1650833"/>
          </a:xfrm>
          <a:prstGeom prst="rect">
            <a:avLst/>
          </a:prstGeom>
        </p:spPr>
      </p:pic>
      <p:pic>
        <p:nvPicPr>
          <p:cNvPr id="5" name="Picture 4" descr="A river with a road and trees&#10;&#10;AI-generated content may be incorrect.">
            <a:extLst>
              <a:ext uri="{FF2B5EF4-FFF2-40B4-BE49-F238E27FC236}">
                <a16:creationId xmlns:a16="http://schemas.microsoft.com/office/drawing/2014/main" id="{BB3C3D65-3370-C445-17F7-1D255D0FBC8D}"/>
              </a:ext>
            </a:extLst>
          </p:cNvPr>
          <p:cNvPicPr>
            <a:picLocks noChangeAspect="1"/>
          </p:cNvPicPr>
          <p:nvPr/>
        </p:nvPicPr>
        <p:blipFill>
          <a:blip r:embed="rId5">
            <a:extLst>
              <a:ext uri="{28A0092B-C50C-407E-A947-70E740481C1C}">
                <a14:useLocalDpi xmlns:a14="http://schemas.microsoft.com/office/drawing/2010/main" val="0"/>
              </a:ext>
            </a:extLst>
          </a:blip>
          <a:srcRect l="10184" r="16316"/>
          <a:stretch>
            <a:fillRect/>
          </a:stretch>
        </p:blipFill>
        <p:spPr>
          <a:xfrm>
            <a:off x="3230880" y="0"/>
            <a:ext cx="8961120" cy="6858000"/>
          </a:xfrm>
          <a:prstGeom prst="rect">
            <a:avLst/>
          </a:prstGeom>
        </p:spPr>
      </p:pic>
    </p:spTree>
    <p:extLst>
      <p:ext uri="{BB962C8B-B14F-4D97-AF65-F5344CB8AC3E}">
        <p14:creationId xmlns:p14="http://schemas.microsoft.com/office/powerpoint/2010/main" val="2668165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9589E-5261-749C-14A1-BAEB2D77D2E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FA970F7-F2F8-2182-004F-5A59074FB200}"/>
              </a:ext>
            </a:extLst>
          </p:cNvPr>
          <p:cNvSpPr>
            <a:spLocks noGrp="1"/>
          </p:cNvSpPr>
          <p:nvPr>
            <p:ph type="title"/>
          </p:nvPr>
        </p:nvSpPr>
        <p:spPr>
          <a:xfrm>
            <a:off x="741559" y="392094"/>
            <a:ext cx="10954724" cy="727376"/>
          </a:xfrm>
        </p:spPr>
        <p:txBody>
          <a:bodyPr/>
          <a:lstStyle/>
          <a:p>
            <a:r>
              <a:rPr lang="en-GB" noProof="0" dirty="0">
                <a:solidFill>
                  <a:srgbClr val="344F63"/>
                </a:solidFill>
                <a:latin typeface="Calibri" panose="020F0502020204030204" pitchFamily="34" charset="0"/>
                <a:ea typeface="Calibri" panose="020F0502020204030204" pitchFamily="34" charset="0"/>
                <a:cs typeface="Calibri" panose="020F0502020204030204" pitchFamily="34" charset="0"/>
              </a:rPr>
              <a:t>Exposure to climate change is </a:t>
            </a:r>
            <a:r>
              <a:rPr lang="en-GB" dirty="0">
                <a:solidFill>
                  <a:srgbClr val="344F63"/>
                </a:solidFill>
                <a:latin typeface="Calibri" panose="020F0502020204030204" pitchFamily="34" charset="0"/>
                <a:ea typeface="Calibri" panose="020F0502020204030204" pitchFamily="34" charset="0"/>
                <a:cs typeface="Calibri" panose="020F0502020204030204" pitchFamily="34" charset="0"/>
              </a:rPr>
              <a:t>h</a:t>
            </a:r>
            <a:r>
              <a:rPr lang="en-GB" noProof="0" dirty="0" err="1">
                <a:solidFill>
                  <a:srgbClr val="344F63"/>
                </a:solidFill>
                <a:latin typeface="Calibri" panose="020F0502020204030204" pitchFamily="34" charset="0"/>
                <a:ea typeface="Calibri" panose="020F0502020204030204" pitchFamily="34" charset="0"/>
                <a:cs typeface="Calibri" panose="020F0502020204030204" pitchFamily="34" charset="0"/>
              </a:rPr>
              <a:t>igh</a:t>
            </a:r>
            <a:r>
              <a:rPr lang="en-GB" noProof="0" dirty="0">
                <a:solidFill>
                  <a:srgbClr val="344F63"/>
                </a:solidFill>
                <a:latin typeface="Calibri" panose="020F0502020204030204" pitchFamily="34" charset="0"/>
                <a:ea typeface="Calibri" panose="020F0502020204030204" pitchFamily="34" charset="0"/>
                <a:cs typeface="Calibri" panose="020F0502020204030204" pitchFamily="34" charset="0"/>
              </a:rPr>
              <a:t>, especially in relation to floods, heatwaves and droughts</a:t>
            </a:r>
          </a:p>
        </p:txBody>
      </p:sp>
      <p:sp>
        <p:nvSpPr>
          <p:cNvPr id="2" name="Content Placeholder 1">
            <a:extLst>
              <a:ext uri="{FF2B5EF4-FFF2-40B4-BE49-F238E27FC236}">
                <a16:creationId xmlns:a16="http://schemas.microsoft.com/office/drawing/2014/main" id="{543EF1AF-CC25-3415-DD01-E0B42838B9E3}"/>
              </a:ext>
            </a:extLst>
          </p:cNvPr>
          <p:cNvSpPr txBox="1">
            <a:spLocks/>
          </p:cNvSpPr>
          <p:nvPr/>
        </p:nvSpPr>
        <p:spPr>
          <a:xfrm>
            <a:off x="886423" y="6208560"/>
            <a:ext cx="10178380" cy="465972"/>
          </a:xfrm>
          <a:prstGeom prst="rect">
            <a:avLst/>
          </a:prstGeom>
        </p:spPr>
        <p:txBody>
          <a:bodyPr vert="horz">
            <a:noAutofit/>
          </a:bodyPr>
          <a:lstStyle>
            <a:lvl1pPr marL="342000" indent="-342000" algn="l" rtl="0" eaLnBrk="1" latinLnBrk="0" hangingPunct="1">
              <a:spcBef>
                <a:spcPts val="768"/>
              </a:spcBef>
              <a:buClr>
                <a:schemeClr val="tx1"/>
              </a:buClr>
              <a:buFont typeface="Arial" pitchFamily="34" charset="0"/>
              <a:buChar char="•"/>
              <a:defRPr kumimoji="0" sz="3200" kern="1200">
                <a:solidFill>
                  <a:schemeClr val="tx1"/>
                </a:solidFill>
                <a:latin typeface="+mn-lt"/>
                <a:ea typeface="+mn-ea"/>
                <a:cs typeface="+mn-cs"/>
              </a:defRPr>
            </a:lvl1pPr>
            <a:lvl2pPr marL="741600" indent="-284400" algn="l" rtl="0" eaLnBrk="1" latinLnBrk="0" hangingPunct="1">
              <a:spcBef>
                <a:spcPts val="672"/>
              </a:spcBef>
              <a:buClr>
                <a:schemeClr val="tx1"/>
              </a:buClr>
              <a:buFont typeface="Arial" pitchFamily="34" charset="0"/>
              <a:buChar char="–"/>
              <a:defRPr kumimoji="0" sz="2800" kern="1200">
                <a:solidFill>
                  <a:schemeClr val="tx1"/>
                </a:solidFill>
                <a:latin typeface="+mn-lt"/>
                <a:ea typeface="+mn-ea"/>
                <a:cs typeface="+mn-cs"/>
              </a:defRPr>
            </a:lvl2pPr>
            <a:lvl3pPr marL="1144800" indent="-230400" algn="l" rtl="0" eaLnBrk="1" latinLnBrk="0" hangingPunct="1">
              <a:spcBef>
                <a:spcPts val="576"/>
              </a:spcBef>
              <a:buClr>
                <a:schemeClr val="tx1"/>
              </a:buClr>
              <a:buFont typeface="Arial" pitchFamily="34" charset="0"/>
              <a:buChar char="•"/>
              <a:defRPr kumimoji="0" sz="2400" kern="1200">
                <a:solidFill>
                  <a:schemeClr val="tx1"/>
                </a:solidFill>
                <a:latin typeface="+mn-lt"/>
                <a:ea typeface="+mn-ea"/>
                <a:cs typeface="+mn-cs"/>
              </a:defRPr>
            </a:lvl3pPr>
            <a:lvl4pPr marL="16020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4pPr>
            <a:lvl5pPr marL="20592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just">
              <a:spcBef>
                <a:spcPts val="0"/>
              </a:spcBef>
              <a:buNone/>
            </a:pPr>
            <a:r>
              <a:rPr lang="en-GB" sz="12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Note: </a:t>
            </a:r>
            <a:r>
              <a:rPr lang="en-US" sz="12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A return period is the average or estimated time that a specific hazard is likely to recur.  </a:t>
            </a:r>
            <a:endParaRPr lang="en-GB"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p>
            <a:pPr marL="0" indent="0" algn="just">
              <a:spcBef>
                <a:spcPts val="0"/>
              </a:spcBef>
              <a:buNone/>
            </a:pPr>
            <a:r>
              <a:rPr lang="en-GB" sz="12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Source: </a:t>
            </a:r>
            <a:r>
              <a:rPr lang="en-US" sz="12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OECD River flooding exposure dataset</a:t>
            </a:r>
            <a:r>
              <a:rPr lang="en-GB" sz="12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p>
        </p:txBody>
      </p:sp>
      <p:sp>
        <p:nvSpPr>
          <p:cNvPr id="4" name="TextBox 1">
            <a:extLst>
              <a:ext uri="{FF2B5EF4-FFF2-40B4-BE49-F238E27FC236}">
                <a16:creationId xmlns:a16="http://schemas.microsoft.com/office/drawing/2014/main" id="{8F9F9098-0E83-D681-1176-1784962C9662}"/>
              </a:ext>
            </a:extLst>
          </p:cNvPr>
          <p:cNvSpPr txBox="1"/>
          <p:nvPr/>
        </p:nvSpPr>
        <p:spPr>
          <a:xfrm>
            <a:off x="3437417" y="1440000"/>
            <a:ext cx="6004038" cy="54622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dirty="0">
                <a:solidFill>
                  <a:srgbClr val="000000"/>
                </a:solidFill>
                <a:latin typeface="Calibri" panose="020F0502020204030204" pitchFamily="34" charset="0"/>
                <a:cs typeface="Calibri" panose="020F0502020204030204" pitchFamily="34" charset="0"/>
              </a:rPr>
              <a:t>Share of land exposed to river flooding with a 100-year return period  </a:t>
            </a:r>
          </a:p>
          <a:p>
            <a:pPr algn="ctr"/>
            <a:r>
              <a:rPr lang="en-US" sz="1600" b="1" dirty="0">
                <a:solidFill>
                  <a:srgbClr val="000000"/>
                </a:solidFill>
                <a:latin typeface="Calibri" panose="020F0502020204030204" pitchFamily="34" charset="0"/>
                <a:cs typeface="Calibri" panose="020F0502020204030204" pitchFamily="34" charset="0"/>
              </a:rPr>
              <a:t>2022,</a:t>
            </a:r>
            <a:r>
              <a:rPr lang="en-US" sz="1600" b="1">
                <a:solidFill>
                  <a:srgbClr val="000000"/>
                </a:solidFill>
                <a:latin typeface="Calibri" panose="020F0502020204030204" pitchFamily="34" charset="0"/>
                <a:cs typeface="Calibri" panose="020F0502020204030204" pitchFamily="34" charset="0"/>
              </a:rPr>
              <a:t> </a:t>
            </a:r>
            <a:r>
              <a:rPr lang="en-US" sz="1600" b="1" dirty="0">
                <a:solidFill>
                  <a:srgbClr val="000000"/>
                </a:solidFill>
                <a:latin typeface="Calibri" panose="020F0502020204030204" pitchFamily="34" charset="0"/>
                <a:cs typeface="Calibri" panose="020F0502020204030204" pitchFamily="34" charset="0"/>
              </a:rPr>
              <a:t>%</a:t>
            </a:r>
          </a:p>
        </p:txBody>
      </p:sp>
      <p:graphicFrame>
        <p:nvGraphicFramePr>
          <p:cNvPr id="5" name="Chart 4">
            <a:extLst>
              <a:ext uri="{FF2B5EF4-FFF2-40B4-BE49-F238E27FC236}">
                <a16:creationId xmlns:a16="http://schemas.microsoft.com/office/drawing/2014/main" id="{E7582804-0A91-4696-8A59-C63E2E9A05DB}"/>
              </a:ext>
            </a:extLst>
          </p:cNvPr>
          <p:cNvGraphicFramePr>
            <a:graphicFrameLocks/>
          </p:cNvGraphicFramePr>
          <p:nvPr>
            <p:extLst>
              <p:ext uri="{D42A27DB-BD31-4B8C-83A1-F6EECF244321}">
                <p14:modId xmlns:p14="http://schemas.microsoft.com/office/powerpoint/2010/main" val="3733281766"/>
              </p:ext>
            </p:extLst>
          </p:nvPr>
        </p:nvGraphicFramePr>
        <p:xfrm>
          <a:off x="822959" y="2088000"/>
          <a:ext cx="10434883" cy="421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69591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76B6F7-D0DE-4AAD-B639-91427872D384}"/>
              </a:ext>
            </a:extLst>
          </p:cNvPr>
          <p:cNvSpPr>
            <a:spLocks noGrp="1"/>
          </p:cNvSpPr>
          <p:nvPr>
            <p:ph type="title"/>
          </p:nvPr>
        </p:nvSpPr>
        <p:spPr>
          <a:xfrm>
            <a:off x="721358" y="260325"/>
            <a:ext cx="11034106" cy="1022400"/>
          </a:xfrm>
        </p:spPr>
        <p:txBody>
          <a:bodyPr/>
          <a:lstStyle/>
          <a:p>
            <a:r>
              <a:rPr lang="en-US" dirty="0">
                <a:solidFill>
                  <a:srgbClr val="344F63"/>
                </a:solidFill>
                <a:latin typeface="Calibri" panose="020F0502020204030204" pitchFamily="34" charset="0"/>
                <a:ea typeface="Calibri" panose="020F0502020204030204" pitchFamily="34" charset="0"/>
                <a:cs typeface="Calibri" panose="020F0502020204030204" pitchFamily="34" charset="0"/>
              </a:rPr>
              <a:t>Improvements in water infrastructure and wastewater treatment would reduce strain on freshwater resources</a:t>
            </a:r>
          </a:p>
        </p:txBody>
      </p:sp>
      <p:sp>
        <p:nvSpPr>
          <p:cNvPr id="5" name="TextBox 1">
            <a:extLst>
              <a:ext uri="{FF2B5EF4-FFF2-40B4-BE49-F238E27FC236}">
                <a16:creationId xmlns:a16="http://schemas.microsoft.com/office/drawing/2014/main" id="{EEDD90B6-6098-3061-75D9-CDF88EBB6C84}"/>
              </a:ext>
            </a:extLst>
          </p:cNvPr>
          <p:cNvSpPr txBox="1"/>
          <p:nvPr/>
        </p:nvSpPr>
        <p:spPr>
          <a:xfrm>
            <a:off x="3437417" y="1440000"/>
            <a:ext cx="5317165" cy="57042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dirty="0">
                <a:solidFill>
                  <a:srgbClr val="000000"/>
                </a:solidFill>
                <a:latin typeface="Calibri" panose="020F0502020204030204" pitchFamily="34" charset="0"/>
                <a:cs typeface="Calibri" panose="020F0502020204030204" pitchFamily="34" charset="0"/>
              </a:rPr>
              <a:t>Water exploitation index</a:t>
            </a:r>
          </a:p>
          <a:p>
            <a:pPr algn="ctr"/>
            <a:r>
              <a:rPr lang="en-US" sz="1600" b="1" kern="1200" dirty="0">
                <a:solidFill>
                  <a:srgbClr val="000000"/>
                </a:solidFill>
                <a:latin typeface="Calibri" panose="020F0502020204030204" pitchFamily="34" charset="0"/>
                <a:cs typeface="Calibri" panose="020F0502020204030204" pitchFamily="34" charset="0"/>
              </a:rPr>
              <a:t>2023, % of renewable freshwater resources </a:t>
            </a:r>
            <a:endParaRPr lang="en-GB" sz="1600" b="1" kern="1200" dirty="0">
              <a:solidFill>
                <a:srgbClr val="000000"/>
              </a:solidFill>
              <a:latin typeface="Calibri" panose="020F0502020204030204" pitchFamily="34" charset="0"/>
              <a:cs typeface="Calibri" panose="020F0502020204030204" pitchFamily="34" charset="0"/>
            </a:endParaRPr>
          </a:p>
        </p:txBody>
      </p:sp>
      <p:sp>
        <p:nvSpPr>
          <p:cNvPr id="6" name="Content Placeholder 1">
            <a:extLst>
              <a:ext uri="{FF2B5EF4-FFF2-40B4-BE49-F238E27FC236}">
                <a16:creationId xmlns:a16="http://schemas.microsoft.com/office/drawing/2014/main" id="{7EEA8C61-FEB4-7282-9CB7-F13EDDDA0A3F}"/>
              </a:ext>
            </a:extLst>
          </p:cNvPr>
          <p:cNvSpPr txBox="1">
            <a:spLocks/>
          </p:cNvSpPr>
          <p:nvPr/>
        </p:nvSpPr>
        <p:spPr>
          <a:xfrm>
            <a:off x="940014" y="6178827"/>
            <a:ext cx="10178380" cy="418848"/>
          </a:xfrm>
          <a:prstGeom prst="rect">
            <a:avLst/>
          </a:prstGeom>
        </p:spPr>
        <p:txBody>
          <a:bodyPr vert="horz">
            <a:noAutofit/>
          </a:bodyPr>
          <a:lstStyle>
            <a:lvl1pPr marL="342000" indent="-342000" algn="l" rtl="0" eaLnBrk="1" latinLnBrk="0" hangingPunct="1">
              <a:spcBef>
                <a:spcPts val="768"/>
              </a:spcBef>
              <a:buClr>
                <a:schemeClr val="tx1"/>
              </a:buClr>
              <a:buFont typeface="Arial" pitchFamily="34" charset="0"/>
              <a:buChar char="•"/>
              <a:defRPr kumimoji="0" sz="3200" kern="1200">
                <a:solidFill>
                  <a:schemeClr val="tx1"/>
                </a:solidFill>
                <a:latin typeface="+mn-lt"/>
                <a:ea typeface="+mn-ea"/>
                <a:cs typeface="+mn-cs"/>
              </a:defRPr>
            </a:lvl1pPr>
            <a:lvl2pPr marL="741600" indent="-284400" algn="l" rtl="0" eaLnBrk="1" latinLnBrk="0" hangingPunct="1">
              <a:spcBef>
                <a:spcPts val="672"/>
              </a:spcBef>
              <a:buClr>
                <a:schemeClr val="tx1"/>
              </a:buClr>
              <a:buFont typeface="Arial" pitchFamily="34" charset="0"/>
              <a:buChar char="–"/>
              <a:defRPr kumimoji="0" sz="2800" kern="1200">
                <a:solidFill>
                  <a:schemeClr val="tx1"/>
                </a:solidFill>
                <a:latin typeface="+mn-lt"/>
                <a:ea typeface="+mn-ea"/>
                <a:cs typeface="+mn-cs"/>
              </a:defRPr>
            </a:lvl2pPr>
            <a:lvl3pPr marL="1144800" indent="-230400" algn="l" rtl="0" eaLnBrk="1" latinLnBrk="0" hangingPunct="1">
              <a:spcBef>
                <a:spcPts val="576"/>
              </a:spcBef>
              <a:buClr>
                <a:schemeClr val="tx1"/>
              </a:buClr>
              <a:buFont typeface="Arial" pitchFamily="34" charset="0"/>
              <a:buChar char="•"/>
              <a:defRPr kumimoji="0" sz="2400" kern="1200">
                <a:solidFill>
                  <a:schemeClr val="tx1"/>
                </a:solidFill>
                <a:latin typeface="+mn-lt"/>
                <a:ea typeface="+mn-ea"/>
                <a:cs typeface="+mn-cs"/>
              </a:defRPr>
            </a:lvl3pPr>
            <a:lvl4pPr marL="16020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4pPr>
            <a:lvl5pPr marL="20592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just">
              <a:spcBef>
                <a:spcPts val="0"/>
              </a:spcBef>
              <a:buNone/>
            </a:pPr>
            <a:r>
              <a:rPr lang="en-GB" sz="12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Note: </a:t>
            </a:r>
            <a:r>
              <a:rPr lang="en-US" sz="12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The water exploitation index provides a measure of total water consumption as a percentage of the renewable freshwater resources available.</a:t>
            </a:r>
            <a:endParaRPr lang="en-GB" sz="1200" dirty="0">
              <a:solidFill>
                <a:srgbClr val="000000"/>
              </a:solidFill>
              <a:effectLst/>
              <a:latin typeface="Calibri" panose="020F0502020204030204" pitchFamily="34" charset="0"/>
              <a:ea typeface="Arial" panose="020B0604020202020204" pitchFamily="34" charset="0"/>
              <a:cs typeface="Calibri" panose="020F0502020204030204" pitchFamily="34" charset="0"/>
            </a:endParaRPr>
          </a:p>
          <a:p>
            <a:pPr marL="0" indent="0" algn="just">
              <a:spcBef>
                <a:spcPts val="0"/>
              </a:spcBef>
              <a:buNone/>
            </a:pPr>
            <a:r>
              <a:rPr lang="en-GB" sz="1200" noProof="0" dirty="0">
                <a:solidFill>
                  <a:srgbClr val="000000"/>
                </a:solidFill>
                <a:effectLst/>
                <a:latin typeface="Calibri" panose="020F0502020204030204" pitchFamily="34" charset="0"/>
                <a:ea typeface="Arial" panose="020B0604020202020204" pitchFamily="34" charset="0"/>
                <a:cs typeface="Calibri" panose="020F0502020204030204" pitchFamily="34" charset="0"/>
              </a:rPr>
              <a:t>Source: European Environment Agency.</a:t>
            </a:r>
          </a:p>
        </p:txBody>
      </p:sp>
      <p:graphicFrame>
        <p:nvGraphicFramePr>
          <p:cNvPr id="4" name="Chart 3">
            <a:extLst>
              <a:ext uri="{FF2B5EF4-FFF2-40B4-BE49-F238E27FC236}">
                <a16:creationId xmlns:a16="http://schemas.microsoft.com/office/drawing/2014/main" id="{79F2A1A9-32B8-4BB9-A5E1-765693E66551}"/>
              </a:ext>
            </a:extLst>
          </p:cNvPr>
          <p:cNvGraphicFramePr>
            <a:graphicFrameLocks/>
          </p:cNvGraphicFramePr>
          <p:nvPr>
            <p:extLst>
              <p:ext uri="{D42A27DB-BD31-4B8C-83A1-F6EECF244321}">
                <p14:modId xmlns:p14="http://schemas.microsoft.com/office/powerpoint/2010/main" val="3605068661"/>
              </p:ext>
            </p:extLst>
          </p:nvPr>
        </p:nvGraphicFramePr>
        <p:xfrm>
          <a:off x="1028999" y="2010423"/>
          <a:ext cx="10134000" cy="421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94757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469549-9C1A-A70C-98FE-CFECF0EBDC74}"/>
              </a:ext>
            </a:extLst>
          </p:cNvPr>
          <p:cNvSpPr>
            <a:spLocks noGrp="1"/>
          </p:cNvSpPr>
          <p:nvPr>
            <p:ph type="title"/>
          </p:nvPr>
        </p:nvSpPr>
        <p:spPr>
          <a:xfrm>
            <a:off x="715440" y="285040"/>
            <a:ext cx="11263200" cy="1022400"/>
          </a:xfrm>
        </p:spPr>
        <p:txBody>
          <a:bodyPr/>
          <a:lstStyle/>
          <a:p>
            <a:r>
              <a:rPr lang="en-US" dirty="0">
                <a:solidFill>
                  <a:srgbClr val="344F63"/>
                </a:solidFill>
                <a:latin typeface="Calibri" panose="020F0502020204030204" pitchFamily="34" charset="0"/>
                <a:ea typeface="Calibri" panose="020F0502020204030204" pitchFamily="34" charset="0"/>
                <a:cs typeface="Calibri" panose="020F0502020204030204" pitchFamily="34" charset="0"/>
              </a:rPr>
              <a:t>Romania has achieved strong convergence towards OECD average living standards</a:t>
            </a:r>
            <a:endParaRPr lang="en-GB" dirty="0"/>
          </a:p>
        </p:txBody>
      </p:sp>
      <p:sp>
        <p:nvSpPr>
          <p:cNvPr id="2" name="TextBox 1">
            <a:extLst>
              <a:ext uri="{FF2B5EF4-FFF2-40B4-BE49-F238E27FC236}">
                <a16:creationId xmlns:a16="http://schemas.microsoft.com/office/drawing/2014/main" id="{9868B48C-E0BD-27AF-DBDA-48DDD28C0711}"/>
              </a:ext>
            </a:extLst>
          </p:cNvPr>
          <p:cNvSpPr txBox="1"/>
          <p:nvPr/>
        </p:nvSpPr>
        <p:spPr>
          <a:xfrm>
            <a:off x="2213212" y="1503225"/>
            <a:ext cx="7765576" cy="584775"/>
          </a:xfrm>
          <a:prstGeom prst="rect">
            <a:avLst/>
          </a:prstGeom>
          <a:noFill/>
        </p:spPr>
        <p:txBody>
          <a:bodyPr wrap="square" rtlCol="0">
            <a:spAutoFit/>
          </a:bodyPr>
          <a:lstStyle/>
          <a:p>
            <a:pPr algn="ctr" rtl="0">
              <a:defRPr sz="1680" b="1" i="0" u="none" strike="noStrike" kern="1200" spc="0" baseline="0">
                <a:solidFill>
                  <a:srgbClr val="E6E6E6">
                    <a:lumMod val="10000"/>
                  </a:srgbClr>
                </a:solidFill>
                <a:latin typeface="Calibri" panose="020F0502020204030204" pitchFamily="34" charset="0"/>
                <a:ea typeface="+mn-ea"/>
                <a:cs typeface="Calibri" panose="020F0502020204030204" pitchFamily="34" charset="0"/>
              </a:defRPr>
            </a:pPr>
            <a:r>
              <a:rPr lang="en-US" sz="1600" dirty="0"/>
              <a:t>Real GDP per capita</a:t>
            </a:r>
          </a:p>
          <a:p>
            <a:pPr algn="ctr" rtl="0">
              <a:defRPr sz="1680" b="1" i="0" u="none" strike="noStrike" kern="1200" spc="0" baseline="0">
                <a:solidFill>
                  <a:srgbClr val="E6E6E6">
                    <a:lumMod val="10000"/>
                  </a:srgbClr>
                </a:solidFill>
                <a:latin typeface="Calibri" panose="020F0502020204030204" pitchFamily="34" charset="0"/>
                <a:ea typeface="+mn-ea"/>
                <a:cs typeface="Calibri" panose="020F0502020204030204" pitchFamily="34" charset="0"/>
              </a:defRPr>
            </a:pPr>
            <a:r>
              <a:rPr lang="en-US" sz="1600" dirty="0"/>
              <a:t>USD</a:t>
            </a:r>
          </a:p>
        </p:txBody>
      </p:sp>
      <p:sp>
        <p:nvSpPr>
          <p:cNvPr id="4" name="TextBox 3">
            <a:extLst>
              <a:ext uri="{FF2B5EF4-FFF2-40B4-BE49-F238E27FC236}">
                <a16:creationId xmlns:a16="http://schemas.microsoft.com/office/drawing/2014/main" id="{366A4BE5-A625-4E30-81D6-E55E00EA9232}"/>
              </a:ext>
            </a:extLst>
          </p:cNvPr>
          <p:cNvSpPr txBox="1"/>
          <p:nvPr/>
        </p:nvSpPr>
        <p:spPr>
          <a:xfrm>
            <a:off x="885961" y="6153150"/>
            <a:ext cx="10594840" cy="646331"/>
          </a:xfrm>
          <a:prstGeom prst="rect">
            <a:avLst/>
          </a:prstGeom>
          <a:noFill/>
        </p:spPr>
        <p:txBody>
          <a:bodyPr wrap="square">
            <a:spAutoFit/>
          </a:bodyPr>
          <a:lstStyle/>
          <a:p>
            <a:r>
              <a:rPr lang="en-US" sz="1200" dirty="0">
                <a:solidFill>
                  <a:schemeClr val="bg2">
                    <a:lumMod val="10000"/>
                  </a:schemeClr>
                </a:solidFill>
                <a:effectLst/>
                <a:latin typeface="Calibri" panose="020F0502020204030204" pitchFamily="34" charset="0"/>
                <a:ea typeface="Arial" panose="020B0604020202020204" pitchFamily="34" charset="0"/>
                <a:cs typeface="Calibri" panose="020F0502020204030204" pitchFamily="34" charset="0"/>
              </a:rPr>
              <a:t>Note: US dollars are expressed </a:t>
            </a:r>
            <a:r>
              <a:rPr lang="en-US" sz="1200" dirty="0">
                <a:solidFill>
                  <a:schemeClr val="bg2">
                    <a:lumMod val="10000"/>
                  </a:schemeClr>
                </a:solidFill>
                <a:latin typeface="Calibri" panose="020F0502020204030204" pitchFamily="34" charset="0"/>
                <a:cs typeface="Calibri" panose="020F0502020204030204" pitchFamily="34" charset="0"/>
              </a:rPr>
              <a:t>in constant purchasing power parities, with reference year 2020. OECD </a:t>
            </a:r>
            <a:r>
              <a:rPr lang="en-US" sz="1200" dirty="0">
                <a:solidFill>
                  <a:schemeClr val="bg2">
                    <a:lumMod val="10000"/>
                  </a:schemeClr>
                </a:solidFill>
                <a:effectLst/>
                <a:latin typeface="Calibri" panose="020F0502020204030204" pitchFamily="34" charset="0"/>
                <a:ea typeface="Arial" panose="020B0604020202020204" pitchFamily="34" charset="0"/>
                <a:cs typeface="Calibri" panose="020F0502020204030204" pitchFamily="34" charset="0"/>
              </a:rPr>
              <a:t>Central and Eastern Europe is an unweighted average of Czechia, Hungary, Poland, the Slovak Republic and Slovenia.</a:t>
            </a:r>
          </a:p>
          <a:p>
            <a:r>
              <a:rPr lang="en-US" sz="1200" dirty="0">
                <a:solidFill>
                  <a:schemeClr val="bg2">
                    <a:lumMod val="10000"/>
                  </a:schemeClr>
                </a:solidFill>
                <a:effectLst/>
                <a:latin typeface="Calibri" panose="020F0502020204030204" pitchFamily="34" charset="0"/>
                <a:ea typeface="Arial" panose="020B0604020202020204" pitchFamily="34" charset="0"/>
                <a:cs typeface="Calibri" panose="020F0502020204030204" pitchFamily="34" charset="0"/>
              </a:rPr>
              <a:t>Source: OECD National Accounts database.</a:t>
            </a:r>
          </a:p>
        </p:txBody>
      </p:sp>
      <p:graphicFrame>
        <p:nvGraphicFramePr>
          <p:cNvPr id="9" name="Chart 8">
            <a:extLst>
              <a:ext uri="{FF2B5EF4-FFF2-40B4-BE49-F238E27FC236}">
                <a16:creationId xmlns:a16="http://schemas.microsoft.com/office/drawing/2014/main" id="{BD761321-4358-4C60-B5F5-B3A2D4649A38}"/>
              </a:ext>
            </a:extLst>
          </p:cNvPr>
          <p:cNvGraphicFramePr>
            <a:graphicFrameLocks/>
          </p:cNvGraphicFramePr>
          <p:nvPr>
            <p:extLst>
              <p:ext uri="{D42A27DB-BD31-4B8C-83A1-F6EECF244321}">
                <p14:modId xmlns:p14="http://schemas.microsoft.com/office/powerpoint/2010/main" val="3011006438"/>
              </p:ext>
            </p:extLst>
          </p:nvPr>
        </p:nvGraphicFramePr>
        <p:xfrm>
          <a:off x="1008000" y="2088000"/>
          <a:ext cx="10134000" cy="40651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81587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2"/>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prstTxWarp prst="textNoShape">
              <a:avLst/>
            </a:prstTxWarp>
          </a:bodyPr>
          <a:lstStyle>
            <a:lvl1pPr>
              <a:defRPr>
                <a:solidFill>
                  <a:schemeClr val="tx1"/>
                </a:solidFill>
                <a:latin typeface="Georgia" panose="02040502050405020303" pitchFamily="18" charset="0"/>
              </a:defRPr>
            </a:lvl1pPr>
            <a:lvl2pPr marL="557213" indent="-214313">
              <a:defRPr>
                <a:solidFill>
                  <a:schemeClr val="tx1"/>
                </a:solidFill>
                <a:latin typeface="Georgia" panose="02040502050405020303" pitchFamily="18" charset="0"/>
              </a:defRPr>
            </a:lvl2pPr>
            <a:lvl3pPr marL="857250" indent="-171450">
              <a:defRPr>
                <a:solidFill>
                  <a:schemeClr val="tx1"/>
                </a:solidFill>
                <a:latin typeface="Georgia" panose="02040502050405020303" pitchFamily="18" charset="0"/>
              </a:defRPr>
            </a:lvl3pPr>
            <a:lvl4pPr marL="1200150" indent="-171450">
              <a:defRPr>
                <a:solidFill>
                  <a:schemeClr val="tx1"/>
                </a:solidFill>
                <a:latin typeface="Georgia" panose="02040502050405020303" pitchFamily="18" charset="0"/>
              </a:defRPr>
            </a:lvl4pPr>
            <a:lvl5pPr marL="1543050" indent="-171450">
              <a:defRPr>
                <a:solidFill>
                  <a:schemeClr val="tx1"/>
                </a:solidFill>
                <a:latin typeface="Georgia" panose="02040502050405020303" pitchFamily="18" charset="0"/>
              </a:defRPr>
            </a:lvl5pPr>
            <a:lvl6pPr marL="1885950" indent="-171450" eaLnBrk="0" fontAlgn="base" hangingPunct="0">
              <a:spcBef>
                <a:spcPct val="0"/>
              </a:spcBef>
              <a:spcAft>
                <a:spcPct val="0"/>
              </a:spcAft>
              <a:defRPr>
                <a:solidFill>
                  <a:schemeClr val="tx1"/>
                </a:solidFill>
                <a:latin typeface="Georgia" panose="02040502050405020303" pitchFamily="18" charset="0"/>
              </a:defRPr>
            </a:lvl6pPr>
            <a:lvl7pPr marL="2228850" indent="-171450" eaLnBrk="0" fontAlgn="base" hangingPunct="0">
              <a:spcBef>
                <a:spcPct val="0"/>
              </a:spcBef>
              <a:spcAft>
                <a:spcPct val="0"/>
              </a:spcAft>
              <a:defRPr>
                <a:solidFill>
                  <a:schemeClr val="tx1"/>
                </a:solidFill>
                <a:latin typeface="Georgia" panose="02040502050405020303" pitchFamily="18" charset="0"/>
              </a:defRPr>
            </a:lvl7pPr>
            <a:lvl8pPr marL="2571750" indent="-171450" eaLnBrk="0" fontAlgn="base" hangingPunct="0">
              <a:spcBef>
                <a:spcPct val="0"/>
              </a:spcBef>
              <a:spcAft>
                <a:spcPct val="0"/>
              </a:spcAft>
              <a:defRPr>
                <a:solidFill>
                  <a:schemeClr val="tx1"/>
                </a:solidFill>
                <a:latin typeface="Georgia" panose="02040502050405020303" pitchFamily="18" charset="0"/>
              </a:defRPr>
            </a:lvl8pPr>
            <a:lvl9pPr marL="2914650" indent="-171450" eaLnBrk="0" fontAlgn="base" hangingPunct="0">
              <a:spcBef>
                <a:spcPct val="0"/>
              </a:spcBef>
              <a:spcAft>
                <a:spcPct val="0"/>
              </a:spcAft>
              <a:defRPr>
                <a:solidFill>
                  <a:schemeClr val="tx1"/>
                </a:solidFill>
                <a:latin typeface="Georgia" panose="02040502050405020303" pitchFamily="18" charset="0"/>
              </a:defRPr>
            </a:lvl9pPr>
          </a:lstStyle>
          <a:p>
            <a:pPr defTabSz="685800" fontAlgn="base">
              <a:spcBef>
                <a:spcPct val="0"/>
              </a:spcBef>
              <a:spcAft>
                <a:spcPct val="0"/>
              </a:spcAft>
              <a:defRPr/>
            </a:pPr>
            <a:fld id="{E140803E-611A-4D72-A37D-1A4AFA8A883A}" type="slidenum">
              <a:rPr lang="en-GB" altLang="en-US">
                <a:solidFill>
                  <a:prstClr val="white"/>
                </a:solidFill>
                <a:latin typeface="Arial" panose="020B0604020202020204" pitchFamily="34" charset="0"/>
              </a:rPr>
              <a:pPr defTabSz="685800" fontAlgn="base">
                <a:spcBef>
                  <a:spcPct val="0"/>
                </a:spcBef>
                <a:spcAft>
                  <a:spcPct val="0"/>
                </a:spcAft>
                <a:defRPr/>
              </a:pPr>
              <a:t>20</a:t>
            </a:fld>
            <a:endParaRPr lang="en-GB" altLang="en-US">
              <a:solidFill>
                <a:prstClr val="white"/>
              </a:solidFill>
              <a:latin typeface="Arial" panose="020B0604020202020204" pitchFamily="34" charset="0"/>
            </a:endParaRPr>
          </a:p>
        </p:txBody>
      </p:sp>
      <p:sp>
        <p:nvSpPr>
          <p:cNvPr id="4" name="Title 3"/>
          <p:cNvSpPr>
            <a:spLocks noGrp="1"/>
          </p:cNvSpPr>
          <p:nvPr>
            <p:ph type="title"/>
          </p:nvPr>
        </p:nvSpPr>
        <p:spPr>
          <a:xfrm>
            <a:off x="459863" y="2400948"/>
            <a:ext cx="2541754" cy="1015663"/>
          </a:xfrm>
        </p:spPr>
        <p:txBody>
          <a:bodyPr/>
          <a:lstStyle/>
          <a:p>
            <a:pPr>
              <a:defRPr/>
            </a:pPr>
            <a:r>
              <a:rPr lang="en-GB"/>
              <a:t>For more information</a:t>
            </a:r>
          </a:p>
        </p:txBody>
      </p:sp>
      <p:sp>
        <p:nvSpPr>
          <p:cNvPr id="48138" name="TextBox 11"/>
          <p:cNvSpPr txBox="1">
            <a:spLocks noChangeArrowheads="1"/>
          </p:cNvSpPr>
          <p:nvPr/>
        </p:nvSpPr>
        <p:spPr bwMode="auto">
          <a:xfrm>
            <a:off x="3459899" y="5805833"/>
            <a:ext cx="7942565"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eaLnBrk="0" fontAlgn="base" hangingPunct="0">
              <a:spcBef>
                <a:spcPct val="0"/>
              </a:spcBef>
              <a:spcAft>
                <a:spcPct val="0"/>
              </a:spcAft>
              <a:defRPr>
                <a:solidFill>
                  <a:schemeClr val="tx1"/>
                </a:solidFill>
                <a:latin typeface="Georgia" panose="02040502050405020303" pitchFamily="18" charset="0"/>
              </a:defRPr>
            </a:lvl6pPr>
            <a:lvl7pPr marL="2971800" indent="-228600" eaLnBrk="0" fontAlgn="base" hangingPunct="0">
              <a:spcBef>
                <a:spcPct val="0"/>
              </a:spcBef>
              <a:spcAft>
                <a:spcPct val="0"/>
              </a:spcAft>
              <a:defRPr>
                <a:solidFill>
                  <a:schemeClr val="tx1"/>
                </a:solidFill>
                <a:latin typeface="Georgia" panose="02040502050405020303" pitchFamily="18" charset="0"/>
              </a:defRPr>
            </a:lvl7pPr>
            <a:lvl8pPr marL="3429000" indent="-228600" eaLnBrk="0" fontAlgn="base" hangingPunct="0">
              <a:spcBef>
                <a:spcPct val="0"/>
              </a:spcBef>
              <a:spcAft>
                <a:spcPct val="0"/>
              </a:spcAft>
              <a:defRPr>
                <a:solidFill>
                  <a:schemeClr val="tx1"/>
                </a:solidFill>
                <a:latin typeface="Georgia" panose="02040502050405020303" pitchFamily="18" charset="0"/>
              </a:defRPr>
            </a:lvl8pPr>
            <a:lvl9pPr marL="3886200" indent="-228600" eaLnBrk="0" fontAlgn="base" hangingPunct="0">
              <a:spcBef>
                <a:spcPct val="0"/>
              </a:spcBef>
              <a:spcAft>
                <a:spcPct val="0"/>
              </a:spcAft>
              <a:defRPr>
                <a:solidFill>
                  <a:schemeClr val="tx1"/>
                </a:solidFill>
                <a:latin typeface="Georgia" panose="02040502050405020303" pitchFamily="18" charset="0"/>
              </a:defRPr>
            </a:lvl9pPr>
          </a:lstStyle>
          <a:p>
            <a:pPr defTabSz="685800">
              <a:defRPr/>
            </a:pPr>
            <a:r>
              <a:rPr lang="en-GB" altLang="en-US" sz="1050">
                <a:solidFill>
                  <a:srgbClr val="344F63"/>
                </a:solidFill>
                <a:latin typeface="Calibri" panose="020F0502020204030204" pitchFamily="34" charset="0"/>
                <a:cs typeface="Calibri" panose="020F0502020204030204" pitchFamily="34" charset="0"/>
              </a:rPr>
              <a:t>Disclaimers: </a:t>
            </a:r>
            <a:endParaRPr lang="en-US" altLang="en-US" sz="1050">
              <a:solidFill>
                <a:srgbClr val="344F63"/>
              </a:solidFill>
              <a:latin typeface="Calibri" panose="020F0502020204030204" pitchFamily="34" charset="0"/>
              <a:cs typeface="Calibri" panose="020F0502020204030204" pitchFamily="34" charset="0"/>
            </a:endParaRPr>
          </a:p>
          <a:p>
            <a:pPr defTabSz="685800">
              <a:defRPr/>
            </a:pPr>
            <a:r>
              <a:rPr lang="en-US" altLang="en-US" sz="1050">
                <a:solidFill>
                  <a:srgbClr val="344F63"/>
                </a:solidFill>
                <a:latin typeface="Calibri" panose="020F0502020204030204" pitchFamily="34" charset="0"/>
                <a:cs typeface="Calibri" panose="020F0502020204030204" pitchFamily="34" charset="0"/>
              </a:rPr>
              <a:t>The statistical data for Israel are supplied by and under the responsibility of the relevant Israeli authorities. The use of such data by the OECD is without prejudice to the status of the Golan Heights, East Jerusalem and Israeli settlements in the West Bank under the terms of international law. This document and any map included herein are without prejudice to the status of or sovereignty over any territory, to the delimitation of international frontiers and boundaries and to the name of any territory, city or area.</a:t>
            </a:r>
            <a:endParaRPr lang="en-GB" altLang="en-US" sz="1050">
              <a:solidFill>
                <a:srgbClr val="344F63"/>
              </a:solidFill>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6849A5C6-BF7B-FE07-2827-A608FF1F6D7F}"/>
              </a:ext>
            </a:extLst>
          </p:cNvPr>
          <p:cNvGrpSpPr/>
          <p:nvPr/>
        </p:nvGrpSpPr>
        <p:grpSpPr>
          <a:xfrm>
            <a:off x="8998449" y="1718025"/>
            <a:ext cx="2959668" cy="3066248"/>
            <a:chOff x="9524997" y="2244107"/>
            <a:chExt cx="1884522" cy="1952383"/>
          </a:xfrm>
        </p:grpSpPr>
        <p:sp>
          <p:nvSpPr>
            <p:cNvPr id="48134" name="TextBox 7"/>
            <p:cNvSpPr txBox="1">
              <a:spLocks noChangeArrowheads="1"/>
            </p:cNvSpPr>
            <p:nvPr/>
          </p:nvSpPr>
          <p:spPr bwMode="auto">
            <a:xfrm>
              <a:off x="9637699" y="2456059"/>
              <a:ext cx="12954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eaLnBrk="0" fontAlgn="base" hangingPunct="0">
                <a:spcBef>
                  <a:spcPct val="0"/>
                </a:spcBef>
                <a:spcAft>
                  <a:spcPct val="0"/>
                </a:spcAft>
                <a:defRPr>
                  <a:solidFill>
                    <a:schemeClr val="tx1"/>
                  </a:solidFill>
                  <a:latin typeface="Georgia" panose="02040502050405020303" pitchFamily="18" charset="0"/>
                </a:defRPr>
              </a:lvl6pPr>
              <a:lvl7pPr marL="2971800" indent="-228600" eaLnBrk="0" fontAlgn="base" hangingPunct="0">
                <a:spcBef>
                  <a:spcPct val="0"/>
                </a:spcBef>
                <a:spcAft>
                  <a:spcPct val="0"/>
                </a:spcAft>
                <a:defRPr>
                  <a:solidFill>
                    <a:schemeClr val="tx1"/>
                  </a:solidFill>
                  <a:latin typeface="Georgia" panose="02040502050405020303" pitchFamily="18" charset="0"/>
                </a:defRPr>
              </a:lvl7pPr>
              <a:lvl8pPr marL="3429000" indent="-228600" eaLnBrk="0" fontAlgn="base" hangingPunct="0">
                <a:spcBef>
                  <a:spcPct val="0"/>
                </a:spcBef>
                <a:spcAft>
                  <a:spcPct val="0"/>
                </a:spcAft>
                <a:defRPr>
                  <a:solidFill>
                    <a:schemeClr val="tx1"/>
                  </a:solidFill>
                  <a:latin typeface="Georgia" panose="02040502050405020303" pitchFamily="18" charset="0"/>
                </a:defRPr>
              </a:lvl8pPr>
              <a:lvl9pPr marL="3886200" indent="-228600" eaLnBrk="0" fontAlgn="base" hangingPunct="0">
                <a:spcBef>
                  <a:spcPct val="0"/>
                </a:spcBef>
                <a:spcAft>
                  <a:spcPct val="0"/>
                </a:spcAft>
                <a:defRPr>
                  <a:solidFill>
                    <a:schemeClr val="tx1"/>
                  </a:solidFill>
                  <a:latin typeface="Georgia" panose="02040502050405020303" pitchFamily="18" charset="0"/>
                </a:defRPr>
              </a:lvl9pPr>
            </a:lstStyle>
            <a:p>
              <a:pPr defTabSz="685800">
                <a:defRPr/>
              </a:pPr>
              <a:r>
                <a:rPr lang="en-GB" altLang="en-US" sz="750" dirty="0">
                  <a:solidFill>
                    <a:srgbClr val="FFFFFF"/>
                  </a:solidFill>
                  <a:latin typeface="Arial" panose="020B0604020202020204" pitchFamily="34" charset="0"/>
                  <a:hlinkClick r:id="rId2"/>
                </a:rPr>
                <a:t>OECD</a:t>
              </a:r>
              <a:endParaRPr lang="en-GB" altLang="en-US" sz="750" dirty="0">
                <a:solidFill>
                  <a:srgbClr val="FFFFFF"/>
                </a:solidFill>
                <a:latin typeface="Arial" panose="020B0604020202020204" pitchFamily="34" charset="0"/>
              </a:endParaRPr>
            </a:p>
          </p:txBody>
        </p:sp>
        <p:sp>
          <p:nvSpPr>
            <p:cNvPr id="48135" name="TextBox 8"/>
            <p:cNvSpPr txBox="1">
              <a:spLocks noChangeArrowheads="1"/>
            </p:cNvSpPr>
            <p:nvPr/>
          </p:nvSpPr>
          <p:spPr bwMode="auto">
            <a:xfrm>
              <a:off x="9637699" y="2273817"/>
              <a:ext cx="1295400" cy="13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eaLnBrk="0" fontAlgn="base" hangingPunct="0">
                <a:spcBef>
                  <a:spcPct val="0"/>
                </a:spcBef>
                <a:spcAft>
                  <a:spcPct val="0"/>
                </a:spcAft>
                <a:defRPr>
                  <a:solidFill>
                    <a:schemeClr val="tx1"/>
                  </a:solidFill>
                  <a:latin typeface="Georgia" panose="02040502050405020303" pitchFamily="18" charset="0"/>
                </a:defRPr>
              </a:lvl6pPr>
              <a:lvl7pPr marL="2971800" indent="-228600" eaLnBrk="0" fontAlgn="base" hangingPunct="0">
                <a:spcBef>
                  <a:spcPct val="0"/>
                </a:spcBef>
                <a:spcAft>
                  <a:spcPct val="0"/>
                </a:spcAft>
                <a:defRPr>
                  <a:solidFill>
                    <a:schemeClr val="tx1"/>
                  </a:solidFill>
                  <a:latin typeface="Georgia" panose="02040502050405020303" pitchFamily="18" charset="0"/>
                </a:defRPr>
              </a:lvl7pPr>
              <a:lvl8pPr marL="3429000" indent="-228600" eaLnBrk="0" fontAlgn="base" hangingPunct="0">
                <a:spcBef>
                  <a:spcPct val="0"/>
                </a:spcBef>
                <a:spcAft>
                  <a:spcPct val="0"/>
                </a:spcAft>
                <a:defRPr>
                  <a:solidFill>
                    <a:schemeClr val="tx1"/>
                  </a:solidFill>
                  <a:latin typeface="Georgia" panose="02040502050405020303" pitchFamily="18" charset="0"/>
                </a:defRPr>
              </a:lvl8pPr>
              <a:lvl9pPr marL="3886200" indent="-228600" eaLnBrk="0" fontAlgn="base" hangingPunct="0">
                <a:spcBef>
                  <a:spcPct val="0"/>
                </a:spcBef>
                <a:spcAft>
                  <a:spcPct val="0"/>
                </a:spcAft>
                <a:defRPr>
                  <a:solidFill>
                    <a:schemeClr val="tx1"/>
                  </a:solidFill>
                  <a:latin typeface="Georgia" panose="02040502050405020303" pitchFamily="18" charset="0"/>
                </a:defRPr>
              </a:lvl9pPr>
            </a:lstStyle>
            <a:p>
              <a:pPr defTabSz="685800">
                <a:defRPr/>
              </a:pPr>
              <a:r>
                <a:rPr lang="en-US" altLang="en-US" sz="750" err="1">
                  <a:solidFill>
                    <a:srgbClr val="FFFFFF"/>
                  </a:solidFill>
                  <a:latin typeface="Arial" panose="020B0604020202020204" pitchFamily="34" charset="0"/>
                  <a:hlinkClick r:id="rId3"/>
                </a:rPr>
                <a:t>OECDEconomy</a:t>
              </a:r>
              <a:endParaRPr lang="en-GB" altLang="en-US" sz="750">
                <a:solidFill>
                  <a:srgbClr val="727272"/>
                </a:solidFill>
                <a:latin typeface="Arial" panose="020B0604020202020204" pitchFamily="34" charset="0"/>
              </a:endParaRPr>
            </a:p>
          </p:txBody>
        </p:sp>
        <p:pic>
          <p:nvPicPr>
            <p:cNvPr id="48137" name="Picture 10">
              <a:hlinkClick r:id="rId2"/>
            </p:cNvPr>
            <p:cNvPicPr>
              <a:picLocks noChangeAspect="1"/>
            </p:cNvPicPr>
            <p:nvPr/>
          </p:nvPicPr>
          <p:blipFill>
            <a:blip r:embed="rId4"/>
            <a:srcRect/>
            <a:stretch>
              <a:fillRect/>
            </a:stretch>
          </p:blipFill>
          <p:spPr bwMode="auto">
            <a:xfrm>
              <a:off x="9524997" y="2244107"/>
              <a:ext cx="107205" cy="126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4A4DA2A-872A-CB94-976C-926325292DF2}"/>
                </a:ext>
              </a:extLst>
            </p:cNvPr>
            <p:cNvSpPr txBox="1"/>
            <p:nvPr/>
          </p:nvSpPr>
          <p:spPr>
            <a:xfrm>
              <a:off x="9524997" y="3941726"/>
              <a:ext cx="1884522" cy="254764"/>
            </a:xfrm>
            <a:prstGeom prst="rect">
              <a:avLst/>
            </a:prstGeom>
            <a:noFill/>
          </p:spPr>
          <p:txBody>
            <a:bodyPr wrap="square">
              <a:spAutoFit/>
            </a:bodyPr>
            <a:lstStyle/>
            <a:p>
              <a:pPr defTabSz="685800">
                <a:defRPr/>
              </a:pPr>
              <a:r>
                <a:rPr lang="en-GB" sz="2000" u="sng" dirty="0">
                  <a:solidFill>
                    <a:srgbClr val="0000FF"/>
                  </a:solidFill>
                  <a:latin typeface="Calibri" panose="020F0502020204030204" pitchFamily="34" charset="0"/>
                  <a:cs typeface="Calibri" panose="020F0502020204030204" pitchFamily="34" charset="0"/>
                </a:rPr>
                <a:t>https://oe.cd/romania</a:t>
              </a:r>
              <a:endParaRPr lang="en-GB" sz="2000" u="sng" dirty="0">
                <a:solidFill>
                  <a:srgbClr val="000000"/>
                </a:solidFill>
                <a:latin typeface="arial" panose="020B0604020202020204" pitchFamily="34" charset="0"/>
              </a:endParaRPr>
            </a:p>
          </p:txBody>
        </p:sp>
      </p:grpSp>
      <p:pic>
        <p:nvPicPr>
          <p:cNvPr id="6" name="Picture 5" descr="A black and white arrows&#10;&#10;Description automatically generated">
            <a:extLst>
              <a:ext uri="{FF2B5EF4-FFF2-40B4-BE49-F238E27FC236}">
                <a16:creationId xmlns:a16="http://schemas.microsoft.com/office/drawing/2014/main" id="{7849A629-31A7-56FC-D76A-9BA915760465}"/>
              </a:ext>
            </a:extLst>
          </p:cNvPr>
          <p:cNvPicPr>
            <a:picLocks noChangeAspect="1"/>
          </p:cNvPicPr>
          <p:nvPr/>
        </p:nvPicPr>
        <p:blipFill>
          <a:blip r:embed="rId5">
            <a:lum bright="70000" contrast="-70000"/>
            <a:alphaModFix/>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67695" y="391903"/>
            <a:ext cx="861417" cy="1650833"/>
          </a:xfrm>
          <a:prstGeom prst="rect">
            <a:avLst/>
          </a:prstGeom>
        </p:spPr>
      </p:pic>
      <p:pic>
        <p:nvPicPr>
          <p:cNvPr id="7" name="Picture 10">
            <a:hlinkClick r:id="rId2"/>
            <a:extLst>
              <a:ext uri="{FF2B5EF4-FFF2-40B4-BE49-F238E27FC236}">
                <a16:creationId xmlns:a16="http://schemas.microsoft.com/office/drawing/2014/main" id="{9C7EAF8F-E5EC-DA2A-A2E3-F3ED2A4171AC}"/>
              </a:ext>
            </a:extLst>
          </p:cNvPr>
          <p:cNvPicPr>
            <a:picLocks noChangeAspect="1"/>
          </p:cNvPicPr>
          <p:nvPr/>
        </p:nvPicPr>
        <p:blipFill>
          <a:blip r:embed="rId4"/>
          <a:srcRect/>
          <a:stretch>
            <a:fillRect/>
          </a:stretch>
        </p:blipFill>
        <p:spPr bwMode="auto">
          <a:xfrm>
            <a:off x="9000457" y="2050895"/>
            <a:ext cx="168367" cy="198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CBEDEC9C-6E47-843C-865C-9F77116658A6}"/>
              </a:ext>
            </a:extLst>
          </p:cNvPr>
          <p:cNvGrpSpPr/>
          <p:nvPr/>
        </p:nvGrpSpPr>
        <p:grpSpPr>
          <a:xfrm>
            <a:off x="3549408" y="775772"/>
            <a:ext cx="3546717" cy="4595019"/>
            <a:chOff x="6832638" y="6637978"/>
            <a:chExt cx="5751258" cy="7451156"/>
          </a:xfrm>
        </p:grpSpPr>
        <p:pic>
          <p:nvPicPr>
            <p:cNvPr id="12" name="Picture 11">
              <a:extLst>
                <a:ext uri="{FF2B5EF4-FFF2-40B4-BE49-F238E27FC236}">
                  <a16:creationId xmlns:a16="http://schemas.microsoft.com/office/drawing/2014/main" id="{A01B092A-1BB4-1D8F-71E0-2FAD456CC97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846851" y="6637978"/>
              <a:ext cx="5737045" cy="7370006"/>
            </a:xfrm>
            <a:prstGeom prst="rect">
              <a:avLst/>
            </a:prstGeom>
            <a:ln>
              <a:solidFill>
                <a:schemeClr val="bg2">
                  <a:lumMod val="10000"/>
                </a:schemeClr>
              </a:solidFill>
            </a:ln>
          </p:spPr>
        </p:pic>
        <p:pic>
          <p:nvPicPr>
            <p:cNvPr id="13" name="Picture 12" descr="A stone arch with a flag on top&#10;&#10;AI-generated content may be incorrect.">
              <a:extLst>
                <a:ext uri="{FF2B5EF4-FFF2-40B4-BE49-F238E27FC236}">
                  <a16:creationId xmlns:a16="http://schemas.microsoft.com/office/drawing/2014/main" id="{6840E45E-4BF3-B9EB-48DA-DA3C5337CE1A}"/>
                </a:ext>
              </a:extLst>
            </p:cNvPr>
            <p:cNvPicPr>
              <a:picLocks noChangeAspect="1"/>
            </p:cNvPicPr>
            <p:nvPr/>
          </p:nvPicPr>
          <p:blipFill>
            <a:blip r:embed="rId8" cstate="print">
              <a:extLst>
                <a:ext uri="{28A0092B-C50C-407E-A947-70E740481C1C}">
                  <a14:useLocalDpi xmlns:a14="http://schemas.microsoft.com/office/drawing/2010/main" val="0"/>
                </a:ext>
              </a:extLst>
            </a:blip>
            <a:srcRect l="6074" t="1773" r="10162" b="-1773"/>
            <a:stretch>
              <a:fillRect/>
            </a:stretch>
          </p:blipFill>
          <p:spPr>
            <a:xfrm>
              <a:off x="6832638" y="9512904"/>
              <a:ext cx="5751258" cy="4576230"/>
            </a:xfrm>
            <a:prstGeom prst="rect">
              <a:avLst/>
            </a:prstGeom>
          </p:spPr>
        </p:pic>
      </p:grpSp>
      <p:pic>
        <p:nvPicPr>
          <p:cNvPr id="15" name="Picture 14">
            <a:extLst>
              <a:ext uri="{FF2B5EF4-FFF2-40B4-BE49-F238E27FC236}">
                <a16:creationId xmlns:a16="http://schemas.microsoft.com/office/drawing/2014/main" id="{AB3CB70F-2B7A-858C-AEC0-9BBAD42710D3}"/>
              </a:ext>
            </a:extLst>
          </p:cNvPr>
          <p:cNvPicPr>
            <a:picLocks noChangeAspect="1"/>
          </p:cNvPicPr>
          <p:nvPr/>
        </p:nvPicPr>
        <p:blipFill>
          <a:blip r:embed="rId9"/>
          <a:stretch>
            <a:fillRect/>
          </a:stretch>
        </p:blipFill>
        <p:spPr>
          <a:xfrm>
            <a:off x="8998451" y="2455633"/>
            <a:ext cx="1811998" cy="1780097"/>
          </a:xfrm>
          <a:prstGeom prst="rect">
            <a:avLst/>
          </a:prstGeom>
        </p:spPr>
      </p:pic>
    </p:spTree>
    <p:extLst>
      <p:ext uri="{BB962C8B-B14F-4D97-AF65-F5344CB8AC3E}">
        <p14:creationId xmlns:p14="http://schemas.microsoft.com/office/powerpoint/2010/main" val="3156487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8157" y="399748"/>
            <a:ext cx="11108755" cy="792324"/>
          </a:xfrm>
        </p:spPr>
        <p:txBody>
          <a:bodyPr vert="horz" lIns="91440" tIns="45720" rIns="91440" bIns="45720" rtlCol="0" anchor="ctr">
            <a:noAutofit/>
          </a:bodyPr>
          <a:lstStyle/>
          <a:p>
            <a:r>
              <a:rPr lang="en-US" dirty="0">
                <a:solidFill>
                  <a:srgbClr val="344F63"/>
                </a:solidFill>
                <a:latin typeface="Calibri" panose="020F0502020204030204" pitchFamily="34" charset="0"/>
                <a:ea typeface="Calibri" panose="020F0502020204030204" pitchFamily="34" charset="0"/>
                <a:cs typeface="Calibri" panose="020F0502020204030204" pitchFamily="34" charset="0"/>
              </a:rPr>
              <a:t>Inflation pressures remain elevated, though wage growth has decelerated</a:t>
            </a:r>
            <a:endParaRPr lang="en-GB" dirty="0">
              <a:solidFill>
                <a:srgbClr val="344F63"/>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D8A4DDD2-1F8E-D650-D2F6-BB304E789A78}"/>
              </a:ext>
            </a:extLst>
          </p:cNvPr>
          <p:cNvSpPr txBox="1"/>
          <p:nvPr/>
        </p:nvSpPr>
        <p:spPr>
          <a:xfrm>
            <a:off x="2213212" y="1503225"/>
            <a:ext cx="7765576" cy="584775"/>
          </a:xfrm>
          <a:prstGeom prst="rect">
            <a:avLst/>
          </a:prstGeom>
          <a:noFill/>
        </p:spPr>
        <p:txBody>
          <a:bodyPr wrap="square" rtlCol="0">
            <a:spAutoFit/>
          </a:bodyPr>
          <a:lstStyle/>
          <a:p>
            <a:pPr algn="ctr" rtl="0">
              <a:defRPr sz="1680" b="1" i="0" u="none" strike="noStrike" kern="1200" spc="0" baseline="0">
                <a:solidFill>
                  <a:srgbClr val="E6E6E6">
                    <a:lumMod val="10000"/>
                  </a:srgbClr>
                </a:solidFill>
                <a:latin typeface="Calibri" panose="020F0502020204030204" pitchFamily="34" charset="0"/>
                <a:ea typeface="+mn-ea"/>
                <a:cs typeface="Calibri" panose="020F0502020204030204" pitchFamily="34" charset="0"/>
              </a:defRPr>
            </a:pPr>
            <a:r>
              <a:rPr lang="en-US" sz="1600" dirty="0"/>
              <a:t>Price and wage growth</a:t>
            </a:r>
          </a:p>
          <a:p>
            <a:pPr algn="ctr" rtl="0">
              <a:defRPr sz="1680" b="1" i="0" u="none" strike="noStrike" kern="1200" spc="0" baseline="0">
                <a:solidFill>
                  <a:srgbClr val="E6E6E6">
                    <a:lumMod val="10000"/>
                  </a:srgbClr>
                </a:solidFill>
                <a:latin typeface="Calibri" panose="020F0502020204030204" pitchFamily="34" charset="0"/>
                <a:ea typeface="+mn-ea"/>
                <a:cs typeface="Calibri" panose="020F0502020204030204" pitchFamily="34" charset="0"/>
              </a:defRPr>
            </a:pPr>
            <a:r>
              <a:rPr lang="en-US" sz="1600" dirty="0"/>
              <a:t>Year-on-year, %</a:t>
            </a:r>
          </a:p>
        </p:txBody>
      </p:sp>
      <p:sp>
        <p:nvSpPr>
          <p:cNvPr id="7" name="Content Placeholder 1">
            <a:extLst>
              <a:ext uri="{FF2B5EF4-FFF2-40B4-BE49-F238E27FC236}">
                <a16:creationId xmlns:a16="http://schemas.microsoft.com/office/drawing/2014/main" id="{2DE58888-5D61-C244-51CD-54C81D43F68D}"/>
              </a:ext>
            </a:extLst>
          </p:cNvPr>
          <p:cNvSpPr txBox="1">
            <a:spLocks/>
          </p:cNvSpPr>
          <p:nvPr/>
        </p:nvSpPr>
        <p:spPr>
          <a:xfrm>
            <a:off x="963620" y="6300000"/>
            <a:ext cx="10178380" cy="424425"/>
          </a:xfrm>
          <a:prstGeom prst="rect">
            <a:avLst/>
          </a:prstGeom>
        </p:spPr>
        <p:txBody>
          <a:bodyPr vert="horz">
            <a:noAutofit/>
          </a:bodyPr>
          <a:lstStyle>
            <a:lvl1pPr marL="342000" indent="-342000" algn="l" rtl="0" eaLnBrk="1" latinLnBrk="0" hangingPunct="1">
              <a:spcBef>
                <a:spcPts val="768"/>
              </a:spcBef>
              <a:buClr>
                <a:schemeClr val="tx1"/>
              </a:buClr>
              <a:buFont typeface="Arial" pitchFamily="34" charset="0"/>
              <a:buChar char="•"/>
              <a:defRPr kumimoji="0" sz="3200" kern="1200">
                <a:solidFill>
                  <a:schemeClr val="tx1"/>
                </a:solidFill>
                <a:latin typeface="+mn-lt"/>
                <a:ea typeface="+mn-ea"/>
                <a:cs typeface="+mn-cs"/>
              </a:defRPr>
            </a:lvl1pPr>
            <a:lvl2pPr marL="741600" indent="-284400" algn="l" rtl="0" eaLnBrk="1" latinLnBrk="0" hangingPunct="1">
              <a:spcBef>
                <a:spcPts val="672"/>
              </a:spcBef>
              <a:buClr>
                <a:schemeClr val="tx1"/>
              </a:buClr>
              <a:buFont typeface="Arial" pitchFamily="34" charset="0"/>
              <a:buChar char="–"/>
              <a:defRPr kumimoji="0" sz="2800" kern="1200">
                <a:solidFill>
                  <a:schemeClr val="tx1"/>
                </a:solidFill>
                <a:latin typeface="+mn-lt"/>
                <a:ea typeface="+mn-ea"/>
                <a:cs typeface="+mn-cs"/>
              </a:defRPr>
            </a:lvl2pPr>
            <a:lvl3pPr marL="1144800" indent="-230400" algn="l" rtl="0" eaLnBrk="1" latinLnBrk="0" hangingPunct="1">
              <a:spcBef>
                <a:spcPts val="576"/>
              </a:spcBef>
              <a:buClr>
                <a:schemeClr val="tx1"/>
              </a:buClr>
              <a:buFont typeface="Arial" pitchFamily="34" charset="0"/>
              <a:buChar char="•"/>
              <a:defRPr kumimoji="0" sz="2400" kern="1200">
                <a:solidFill>
                  <a:schemeClr val="tx1"/>
                </a:solidFill>
                <a:latin typeface="+mn-lt"/>
                <a:ea typeface="+mn-ea"/>
                <a:cs typeface="+mn-cs"/>
              </a:defRPr>
            </a:lvl3pPr>
            <a:lvl4pPr marL="16020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4pPr>
            <a:lvl5pPr marL="20592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just">
              <a:spcBef>
                <a:spcPts val="0"/>
              </a:spcBef>
              <a:buNone/>
            </a:pPr>
            <a:r>
              <a:rPr lang="en-GB" sz="1200" noProof="0" dirty="0">
                <a:solidFill>
                  <a:srgbClr val="000000"/>
                </a:solidFill>
                <a:effectLst/>
                <a:latin typeface="Calibri" panose="020F0502020204030204" pitchFamily="34" charset="0"/>
                <a:ea typeface="Arial" panose="020B0604020202020204" pitchFamily="34" charset="0"/>
                <a:cs typeface="Calibri" panose="020F0502020204030204" pitchFamily="34" charset="0"/>
              </a:rPr>
              <a:t>Note: Consumer price inflation refers to monthly harmonised headline inflation.</a:t>
            </a:r>
          </a:p>
          <a:p>
            <a:pPr marL="0" indent="0" algn="just">
              <a:spcBef>
                <a:spcPts val="0"/>
              </a:spcBef>
              <a:buNone/>
            </a:pPr>
            <a:r>
              <a:rPr lang="en-GB" sz="1200" noProof="0" dirty="0">
                <a:solidFill>
                  <a:srgbClr val="000000"/>
                </a:solidFill>
                <a:effectLst/>
                <a:latin typeface="Calibri" panose="020F0502020204030204" pitchFamily="34" charset="0"/>
                <a:ea typeface="Arial" panose="020B0604020202020204" pitchFamily="34" charset="0"/>
                <a:cs typeface="Calibri" panose="020F0502020204030204" pitchFamily="34" charset="0"/>
              </a:rPr>
              <a:t>Source: OECD Economic Outlook database.</a:t>
            </a:r>
          </a:p>
        </p:txBody>
      </p:sp>
      <p:graphicFrame>
        <p:nvGraphicFramePr>
          <p:cNvPr id="2" name="Chart 1">
            <a:extLst>
              <a:ext uri="{FF2B5EF4-FFF2-40B4-BE49-F238E27FC236}">
                <a16:creationId xmlns:a16="http://schemas.microsoft.com/office/drawing/2014/main" id="{C20BA0FA-ED8D-46C0-9C94-72969F1AA7D7}"/>
              </a:ext>
            </a:extLst>
          </p:cNvPr>
          <p:cNvGraphicFramePr>
            <a:graphicFrameLocks/>
          </p:cNvGraphicFramePr>
          <p:nvPr>
            <p:extLst>
              <p:ext uri="{D42A27DB-BD31-4B8C-83A1-F6EECF244321}">
                <p14:modId xmlns:p14="http://schemas.microsoft.com/office/powerpoint/2010/main" val="1997608895"/>
              </p:ext>
            </p:extLst>
          </p:nvPr>
        </p:nvGraphicFramePr>
        <p:xfrm>
          <a:off x="1008000" y="2088000"/>
          <a:ext cx="10134000" cy="421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80092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910AEF-7C2E-15EC-9145-0750840E122D}"/>
              </a:ext>
            </a:extLst>
          </p:cNvPr>
          <p:cNvSpPr>
            <a:spLocks noGrp="1" noRot="1" noMove="1" noResize="1" noEditPoints="1" noAdjustHandles="1" noChangeArrowheads="1" noChangeShapeType="1"/>
          </p:cNvSpPr>
          <p:nvPr/>
        </p:nvSpPr>
        <p:spPr>
          <a:xfrm>
            <a:off x="-21207" y="0"/>
            <a:ext cx="12192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1A36EE63-61AC-391B-A486-8CF37096EC69}"/>
              </a:ext>
            </a:extLst>
          </p:cNvPr>
          <p:cNvSpPr txBox="1">
            <a:spLocks/>
          </p:cNvSpPr>
          <p:nvPr/>
        </p:nvSpPr>
        <p:spPr>
          <a:xfrm>
            <a:off x="631332" y="6157272"/>
            <a:ext cx="8673522" cy="222503"/>
          </a:xfrm>
          <a:prstGeom prst="rect">
            <a:avLst/>
          </a:prstGeom>
        </p:spPr>
        <p:txBody>
          <a:bodyPr vert="horz">
            <a:noAutofit/>
          </a:bodyPr>
          <a:lstStyle>
            <a:lvl1pPr marL="342000" indent="-342000" algn="l" rtl="0" eaLnBrk="1" latinLnBrk="0" hangingPunct="1">
              <a:spcBef>
                <a:spcPts val="768"/>
              </a:spcBef>
              <a:buClr>
                <a:schemeClr val="tx1"/>
              </a:buClr>
              <a:buFont typeface="Arial" pitchFamily="34" charset="0"/>
              <a:buChar char="•"/>
              <a:defRPr kumimoji="0" sz="3200" kern="1200">
                <a:solidFill>
                  <a:schemeClr val="tx1"/>
                </a:solidFill>
                <a:latin typeface="+mn-lt"/>
                <a:ea typeface="+mn-ea"/>
                <a:cs typeface="+mn-cs"/>
              </a:defRPr>
            </a:lvl1pPr>
            <a:lvl2pPr marL="741600" indent="-284400" algn="l" rtl="0" eaLnBrk="1" latinLnBrk="0" hangingPunct="1">
              <a:spcBef>
                <a:spcPts val="672"/>
              </a:spcBef>
              <a:buClr>
                <a:schemeClr val="tx1"/>
              </a:buClr>
              <a:buFont typeface="Arial" pitchFamily="34" charset="0"/>
              <a:buChar char="–"/>
              <a:defRPr kumimoji="0" sz="2800" kern="1200">
                <a:solidFill>
                  <a:schemeClr val="tx1"/>
                </a:solidFill>
                <a:latin typeface="+mn-lt"/>
                <a:ea typeface="+mn-ea"/>
                <a:cs typeface="+mn-cs"/>
              </a:defRPr>
            </a:lvl2pPr>
            <a:lvl3pPr marL="1144800" indent="-230400" algn="l" rtl="0" eaLnBrk="1" latinLnBrk="0" hangingPunct="1">
              <a:spcBef>
                <a:spcPts val="576"/>
              </a:spcBef>
              <a:buClr>
                <a:schemeClr val="tx1"/>
              </a:buClr>
              <a:buFont typeface="Arial" pitchFamily="34" charset="0"/>
              <a:buChar char="•"/>
              <a:defRPr kumimoji="0" sz="2400" kern="1200">
                <a:solidFill>
                  <a:schemeClr val="tx1"/>
                </a:solidFill>
                <a:latin typeface="+mn-lt"/>
                <a:ea typeface="+mn-ea"/>
                <a:cs typeface="+mn-cs"/>
              </a:defRPr>
            </a:lvl3pPr>
            <a:lvl4pPr marL="16020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4pPr>
            <a:lvl5pPr marL="20592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buNone/>
            </a:pPr>
            <a:r>
              <a:rPr lang="en-US" sz="1200" dirty="0">
                <a:solidFill>
                  <a:srgbClr val="000000"/>
                </a:solidFill>
                <a:latin typeface="Calibri" panose="020F0502020204030204" pitchFamily="34" charset="0"/>
                <a:ea typeface="Calibri" panose="020F0502020204030204" pitchFamily="34" charset="0"/>
                <a:cs typeface="Calibri" panose="020F0502020204030204" pitchFamily="34" charset="0"/>
              </a:rPr>
              <a:t>Source: OECD </a:t>
            </a:r>
            <a:r>
              <a:rPr lang="en-GB" sz="12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rPr>
              <a:t>Economic Outlook database</a:t>
            </a:r>
            <a:r>
              <a:rPr lang="en-US" sz="12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US" sz="1200" dirty="0">
              <a:solidFill>
                <a:srgbClr val="344F63"/>
              </a:solidFill>
              <a:latin typeface="Calibri" panose="020F0502020204030204" pitchFamily="34" charset="0"/>
              <a:ea typeface="Calibri" panose="020F0502020204030204" pitchFamily="34" charset="0"/>
              <a:cs typeface="Calibri" panose="020F0502020204030204" pitchFamily="34" charset="0"/>
            </a:endParaRPr>
          </a:p>
        </p:txBody>
      </p:sp>
      <p:sp>
        <p:nvSpPr>
          <p:cNvPr id="7" name="Google Shape;298;p21">
            <a:extLst>
              <a:ext uri="{FF2B5EF4-FFF2-40B4-BE49-F238E27FC236}">
                <a16:creationId xmlns:a16="http://schemas.microsoft.com/office/drawing/2014/main" id="{E1A5753D-007A-763A-7710-A60EA0FD5F12}"/>
              </a:ext>
            </a:extLst>
          </p:cNvPr>
          <p:cNvSpPr/>
          <p:nvPr/>
        </p:nvSpPr>
        <p:spPr>
          <a:xfrm>
            <a:off x="8907023" y="2921194"/>
            <a:ext cx="838465" cy="885942"/>
          </a:xfrm>
          <a:prstGeom prst="roundRect">
            <a:avLst>
              <a:gd name="adj" fmla="val 0"/>
            </a:avLst>
          </a:prstGeom>
          <a:noFill/>
          <a:ln w="19050" cap="flat" cmpd="sng">
            <a:solidFill>
              <a:srgbClr val="FFBD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99;p21">
            <a:extLst>
              <a:ext uri="{FF2B5EF4-FFF2-40B4-BE49-F238E27FC236}">
                <a16:creationId xmlns:a16="http://schemas.microsoft.com/office/drawing/2014/main" id="{F5DDF9F8-988F-8F70-DFD6-4825135A771D}"/>
              </a:ext>
            </a:extLst>
          </p:cNvPr>
          <p:cNvSpPr/>
          <p:nvPr/>
        </p:nvSpPr>
        <p:spPr>
          <a:xfrm>
            <a:off x="7922803" y="2921228"/>
            <a:ext cx="838465" cy="885942"/>
          </a:xfrm>
          <a:prstGeom prst="roundRect">
            <a:avLst>
              <a:gd name="adj" fmla="val 0"/>
            </a:avLst>
          </a:prstGeom>
          <a:noFill/>
          <a:ln w="19050" cap="flat" cmpd="sng">
            <a:solidFill>
              <a:srgbClr val="FFBD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0;p21">
            <a:extLst>
              <a:ext uri="{FF2B5EF4-FFF2-40B4-BE49-F238E27FC236}">
                <a16:creationId xmlns:a16="http://schemas.microsoft.com/office/drawing/2014/main" id="{0ECD48FE-2B14-D4A8-8D2C-B82B68A43A9B}"/>
              </a:ext>
            </a:extLst>
          </p:cNvPr>
          <p:cNvSpPr/>
          <p:nvPr/>
        </p:nvSpPr>
        <p:spPr>
          <a:xfrm>
            <a:off x="9891242" y="2921228"/>
            <a:ext cx="838465" cy="885942"/>
          </a:xfrm>
          <a:prstGeom prst="roundRect">
            <a:avLst>
              <a:gd name="adj" fmla="val 0"/>
            </a:avLst>
          </a:prstGeom>
          <a:noFill/>
          <a:ln w="19050" cap="flat" cmpd="sng">
            <a:solidFill>
              <a:srgbClr val="FFBD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01;p21">
            <a:extLst>
              <a:ext uri="{FF2B5EF4-FFF2-40B4-BE49-F238E27FC236}">
                <a16:creationId xmlns:a16="http://schemas.microsoft.com/office/drawing/2014/main" id="{79E23DA1-20D3-8D04-3D09-053F28B3C244}"/>
              </a:ext>
            </a:extLst>
          </p:cNvPr>
          <p:cNvSpPr/>
          <p:nvPr/>
        </p:nvSpPr>
        <p:spPr>
          <a:xfrm>
            <a:off x="8907023" y="3937192"/>
            <a:ext cx="838465" cy="885942"/>
          </a:xfrm>
          <a:prstGeom prst="roundRect">
            <a:avLst>
              <a:gd name="adj" fmla="val 0"/>
            </a:avLst>
          </a:prstGeom>
          <a:noFill/>
          <a:ln w="19050" cap="flat" cmpd="sng">
            <a:solidFill>
              <a:srgbClr val="8F28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02;p21">
            <a:extLst>
              <a:ext uri="{FF2B5EF4-FFF2-40B4-BE49-F238E27FC236}">
                <a16:creationId xmlns:a16="http://schemas.microsoft.com/office/drawing/2014/main" id="{21BDBBB9-3F11-5C7E-AB48-483C3C7F97C9}"/>
              </a:ext>
            </a:extLst>
          </p:cNvPr>
          <p:cNvSpPr/>
          <p:nvPr/>
        </p:nvSpPr>
        <p:spPr>
          <a:xfrm>
            <a:off x="7922803" y="3937217"/>
            <a:ext cx="838465" cy="885942"/>
          </a:xfrm>
          <a:prstGeom prst="roundRect">
            <a:avLst>
              <a:gd name="adj" fmla="val 0"/>
            </a:avLst>
          </a:prstGeom>
          <a:noFill/>
          <a:ln w="19050" cap="flat" cmpd="sng">
            <a:solidFill>
              <a:srgbClr val="8F28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03;p21">
            <a:extLst>
              <a:ext uri="{FF2B5EF4-FFF2-40B4-BE49-F238E27FC236}">
                <a16:creationId xmlns:a16="http://schemas.microsoft.com/office/drawing/2014/main" id="{4B542FA9-4B6A-2471-C916-325BA8681880}"/>
              </a:ext>
            </a:extLst>
          </p:cNvPr>
          <p:cNvSpPr/>
          <p:nvPr/>
        </p:nvSpPr>
        <p:spPr>
          <a:xfrm>
            <a:off x="9891243" y="3937217"/>
            <a:ext cx="838465" cy="885942"/>
          </a:xfrm>
          <a:prstGeom prst="roundRect">
            <a:avLst>
              <a:gd name="adj" fmla="val 0"/>
            </a:avLst>
          </a:prstGeom>
          <a:noFill/>
          <a:ln w="19050" cap="flat" cmpd="sng">
            <a:solidFill>
              <a:srgbClr val="8F28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4;p21">
            <a:extLst>
              <a:ext uri="{FF2B5EF4-FFF2-40B4-BE49-F238E27FC236}">
                <a16:creationId xmlns:a16="http://schemas.microsoft.com/office/drawing/2014/main" id="{DA3FF950-5E12-307D-91A1-CA2875FF1002}"/>
              </a:ext>
            </a:extLst>
          </p:cNvPr>
          <p:cNvSpPr/>
          <p:nvPr/>
        </p:nvSpPr>
        <p:spPr>
          <a:xfrm>
            <a:off x="1654041" y="2920866"/>
            <a:ext cx="6061036" cy="886050"/>
          </a:xfrm>
          <a:custGeom>
            <a:avLst/>
            <a:gdLst/>
            <a:ahLst/>
            <a:cxnLst/>
            <a:rect l="l" t="t" r="r" b="b"/>
            <a:pathLst>
              <a:path w="203884" h="28552" extrusionOk="0">
                <a:moveTo>
                  <a:pt x="1" y="0"/>
                </a:moveTo>
                <a:lnTo>
                  <a:pt x="1" y="28552"/>
                </a:lnTo>
                <a:lnTo>
                  <a:pt x="203883" y="28552"/>
                </a:lnTo>
                <a:lnTo>
                  <a:pt x="203883" y="0"/>
                </a:lnTo>
                <a:close/>
              </a:path>
            </a:pathLst>
          </a:custGeom>
          <a:noFill/>
          <a:ln w="19050" cap="flat" cmpd="sng">
            <a:solidFill>
              <a:srgbClr val="FFBD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5;p21">
            <a:extLst>
              <a:ext uri="{FF2B5EF4-FFF2-40B4-BE49-F238E27FC236}">
                <a16:creationId xmlns:a16="http://schemas.microsoft.com/office/drawing/2014/main" id="{1CBDC001-7284-68E1-5190-097B83C47C54}"/>
              </a:ext>
            </a:extLst>
          </p:cNvPr>
          <p:cNvSpPr/>
          <p:nvPr/>
        </p:nvSpPr>
        <p:spPr>
          <a:xfrm>
            <a:off x="1654041" y="3937166"/>
            <a:ext cx="6061036" cy="886050"/>
          </a:xfrm>
          <a:custGeom>
            <a:avLst/>
            <a:gdLst/>
            <a:ahLst/>
            <a:cxnLst/>
            <a:rect l="l" t="t" r="r" b="b"/>
            <a:pathLst>
              <a:path w="203884" h="28552" extrusionOk="0">
                <a:moveTo>
                  <a:pt x="1" y="0"/>
                </a:moveTo>
                <a:lnTo>
                  <a:pt x="1" y="28552"/>
                </a:lnTo>
                <a:lnTo>
                  <a:pt x="203883" y="28552"/>
                </a:lnTo>
                <a:lnTo>
                  <a:pt x="203883" y="0"/>
                </a:lnTo>
                <a:close/>
              </a:path>
            </a:pathLst>
          </a:custGeom>
          <a:noFill/>
          <a:ln w="19050" cap="flat" cmpd="sng">
            <a:solidFill>
              <a:srgbClr val="8F28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6;p21">
            <a:extLst>
              <a:ext uri="{FF2B5EF4-FFF2-40B4-BE49-F238E27FC236}">
                <a16:creationId xmlns:a16="http://schemas.microsoft.com/office/drawing/2014/main" id="{CE0B66E3-2438-BA65-5008-8CA707C244EC}"/>
              </a:ext>
            </a:extLst>
          </p:cNvPr>
          <p:cNvSpPr/>
          <p:nvPr/>
        </p:nvSpPr>
        <p:spPr>
          <a:xfrm>
            <a:off x="1664907" y="1904561"/>
            <a:ext cx="6061037" cy="886050"/>
          </a:xfrm>
          <a:custGeom>
            <a:avLst/>
            <a:gdLst/>
            <a:ahLst/>
            <a:cxnLst/>
            <a:rect l="l" t="t" r="r" b="b"/>
            <a:pathLst>
              <a:path w="203884" h="28552" extrusionOk="0">
                <a:moveTo>
                  <a:pt x="1" y="0"/>
                </a:moveTo>
                <a:lnTo>
                  <a:pt x="1" y="28552"/>
                </a:lnTo>
                <a:lnTo>
                  <a:pt x="203883" y="28552"/>
                </a:lnTo>
                <a:lnTo>
                  <a:pt x="203883" y="0"/>
                </a:lnTo>
                <a:close/>
              </a:path>
            </a:pathLst>
          </a:custGeom>
          <a:noFill/>
          <a:ln w="19050" cap="flat" cmpd="sng">
            <a:solidFill>
              <a:srgbClr val="1AAE8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9;p21">
            <a:extLst>
              <a:ext uri="{FF2B5EF4-FFF2-40B4-BE49-F238E27FC236}">
                <a16:creationId xmlns:a16="http://schemas.microsoft.com/office/drawing/2014/main" id="{40EDC1B2-52FD-578F-D6BA-255D4474AD16}"/>
              </a:ext>
            </a:extLst>
          </p:cNvPr>
          <p:cNvSpPr txBox="1"/>
          <p:nvPr/>
        </p:nvSpPr>
        <p:spPr>
          <a:xfrm>
            <a:off x="1884646" y="2162186"/>
            <a:ext cx="3211463" cy="370800"/>
          </a:xfrm>
          <a:prstGeom prst="rect">
            <a:avLst/>
          </a:prstGeom>
          <a:noFill/>
          <a:ln>
            <a:noFill/>
          </a:ln>
        </p:spPr>
        <p:txBody>
          <a:bodyPr spcFirstLastPara="1" wrap="square" lIns="90000" tIns="90000" rIns="90000" bIns="90000" anchor="ctr" anchorCtr="0">
            <a:noAutofit/>
          </a:bodyPr>
          <a:lstStyle/>
          <a:p>
            <a:r>
              <a:rPr lang="en-GB" sz="2000" b="1" dirty="0">
                <a:solidFill>
                  <a:srgbClr val="344F63"/>
                </a:solidFill>
                <a:latin typeface="Arial Narrow" panose="020B0606020202030204" pitchFamily="34" charset="0"/>
                <a:ea typeface="Calibri" panose="020F0502020204030204" pitchFamily="34" charset="0"/>
                <a:cs typeface="Calibri" panose="020F0502020204030204" pitchFamily="34" charset="0"/>
              </a:rPr>
              <a:t>Real GDP growth, %</a:t>
            </a:r>
            <a:endParaRPr lang="en-GB" sz="2000" b="1" dirty="0">
              <a:solidFill>
                <a:srgbClr val="344F63"/>
              </a:solidFill>
              <a:latin typeface="Arial Narrow" panose="020B0606020202030204" pitchFamily="34" charset="0"/>
              <a:ea typeface="Calibri" panose="020F0502020204030204" pitchFamily="34" charset="0"/>
              <a:cs typeface="Calibri" panose="020F0502020204030204" pitchFamily="34" charset="0"/>
              <a:sym typeface="Fira Sans Extra Condensed Medium"/>
            </a:endParaRPr>
          </a:p>
        </p:txBody>
      </p:sp>
      <p:sp>
        <p:nvSpPr>
          <p:cNvPr id="19" name="Google Shape;311;p21">
            <a:extLst>
              <a:ext uri="{FF2B5EF4-FFF2-40B4-BE49-F238E27FC236}">
                <a16:creationId xmlns:a16="http://schemas.microsoft.com/office/drawing/2014/main" id="{B529C5A5-8DB5-805D-F336-C57F9C466F46}"/>
              </a:ext>
            </a:extLst>
          </p:cNvPr>
          <p:cNvSpPr/>
          <p:nvPr/>
        </p:nvSpPr>
        <p:spPr>
          <a:xfrm>
            <a:off x="8907023" y="1904893"/>
            <a:ext cx="838465" cy="885942"/>
          </a:xfrm>
          <a:prstGeom prst="roundRect">
            <a:avLst>
              <a:gd name="adj" fmla="val 0"/>
            </a:avLst>
          </a:prstGeom>
          <a:noFill/>
          <a:ln w="19050" cap="flat" cmpd="sng">
            <a:solidFill>
              <a:srgbClr val="1AAE8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12;p21">
            <a:extLst>
              <a:ext uri="{FF2B5EF4-FFF2-40B4-BE49-F238E27FC236}">
                <a16:creationId xmlns:a16="http://schemas.microsoft.com/office/drawing/2014/main" id="{4C48DF63-AF92-13B8-2171-B5607CB2FAEC}"/>
              </a:ext>
            </a:extLst>
          </p:cNvPr>
          <p:cNvSpPr/>
          <p:nvPr/>
        </p:nvSpPr>
        <p:spPr>
          <a:xfrm>
            <a:off x="7922803" y="1904926"/>
            <a:ext cx="838465" cy="885942"/>
          </a:xfrm>
          <a:prstGeom prst="roundRect">
            <a:avLst>
              <a:gd name="adj" fmla="val 0"/>
            </a:avLst>
          </a:prstGeom>
          <a:noFill/>
          <a:ln w="19050" cap="flat" cmpd="sng">
            <a:solidFill>
              <a:srgbClr val="1AAE8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13;p21">
            <a:extLst>
              <a:ext uri="{FF2B5EF4-FFF2-40B4-BE49-F238E27FC236}">
                <a16:creationId xmlns:a16="http://schemas.microsoft.com/office/drawing/2014/main" id="{4D6A122D-4029-A3C7-7C8F-455F28974693}"/>
              </a:ext>
            </a:extLst>
          </p:cNvPr>
          <p:cNvSpPr/>
          <p:nvPr/>
        </p:nvSpPr>
        <p:spPr>
          <a:xfrm>
            <a:off x="9891242" y="1904926"/>
            <a:ext cx="838465" cy="885942"/>
          </a:xfrm>
          <a:prstGeom prst="roundRect">
            <a:avLst>
              <a:gd name="adj" fmla="val 0"/>
            </a:avLst>
          </a:prstGeom>
          <a:noFill/>
          <a:ln w="19050" cap="flat" cmpd="sng">
            <a:solidFill>
              <a:srgbClr val="1AAE8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14;p21">
            <a:extLst>
              <a:ext uri="{FF2B5EF4-FFF2-40B4-BE49-F238E27FC236}">
                <a16:creationId xmlns:a16="http://schemas.microsoft.com/office/drawing/2014/main" id="{2F8D1C0F-E752-BD9B-BF7A-271251A540DC}"/>
              </a:ext>
            </a:extLst>
          </p:cNvPr>
          <p:cNvSpPr txBox="1">
            <a:spLocks/>
          </p:cNvSpPr>
          <p:nvPr/>
        </p:nvSpPr>
        <p:spPr>
          <a:xfrm>
            <a:off x="6314146" y="2135835"/>
            <a:ext cx="662555" cy="423646"/>
          </a:xfrm>
          <a:prstGeom prst="rect">
            <a:avLst/>
          </a:prstGeom>
        </p:spPr>
        <p:txBody>
          <a:bodyPr spcFirstLastPara="1" vert="horz" wrap="square" lIns="91425" tIns="91425" rIns="91425" bIns="91425" rtlCol="0" anchor="ctr" anchorCtr="0">
            <a:noAutofit/>
          </a:bodyPr>
          <a:lstStyle>
            <a:lvl1pPr algn="l" rtl="0" eaLnBrk="1" latinLnBrk="0" hangingPunct="1">
              <a:spcBef>
                <a:spcPct val="0"/>
              </a:spcBef>
              <a:buNone/>
              <a:defRPr kumimoji="0" sz="3600" b="1" kern="1200">
                <a:solidFill>
                  <a:srgbClr val="344F63"/>
                </a:solidFill>
                <a:latin typeface="+mj-lt"/>
                <a:ea typeface="+mj-ea"/>
                <a:cs typeface="+mj-cs"/>
              </a:defRPr>
            </a:lvl1pPr>
          </a:lstStyle>
          <a:p>
            <a:pPr algn="ctr">
              <a:spcBef>
                <a:spcPts val="0"/>
              </a:spcBef>
            </a:pPr>
            <a:endParaRPr lang="en" sz="1700" dirty="0"/>
          </a:p>
        </p:txBody>
      </p:sp>
      <p:sp>
        <p:nvSpPr>
          <p:cNvPr id="23" name="Google Shape;315;p21">
            <a:extLst>
              <a:ext uri="{FF2B5EF4-FFF2-40B4-BE49-F238E27FC236}">
                <a16:creationId xmlns:a16="http://schemas.microsoft.com/office/drawing/2014/main" id="{20AEEDEF-2509-21D6-B759-680658DE0417}"/>
              </a:ext>
            </a:extLst>
          </p:cNvPr>
          <p:cNvSpPr txBox="1">
            <a:spLocks/>
          </p:cNvSpPr>
          <p:nvPr/>
        </p:nvSpPr>
        <p:spPr>
          <a:xfrm>
            <a:off x="7298357" y="2135835"/>
            <a:ext cx="662555" cy="423646"/>
          </a:xfrm>
          <a:prstGeom prst="rect">
            <a:avLst/>
          </a:prstGeom>
        </p:spPr>
        <p:txBody>
          <a:bodyPr spcFirstLastPara="1" vert="horz" wrap="square" lIns="91425" tIns="91425" rIns="91425" bIns="91425" rtlCol="0" anchor="ctr" anchorCtr="0">
            <a:noAutofit/>
          </a:bodyPr>
          <a:lstStyle>
            <a:lvl1pPr algn="l" rtl="0" eaLnBrk="1" latinLnBrk="0" hangingPunct="1">
              <a:spcBef>
                <a:spcPct val="0"/>
              </a:spcBef>
              <a:buNone/>
              <a:defRPr kumimoji="0" sz="3600" b="1" kern="1200">
                <a:solidFill>
                  <a:srgbClr val="344F63"/>
                </a:solidFill>
                <a:latin typeface="+mj-lt"/>
                <a:ea typeface="+mj-ea"/>
                <a:cs typeface="+mj-cs"/>
              </a:defRPr>
            </a:lvl1pPr>
          </a:lstStyle>
          <a:p>
            <a:pPr algn="ctr">
              <a:spcBef>
                <a:spcPts val="0"/>
              </a:spcBef>
            </a:pPr>
            <a:endParaRPr lang="en" sz="1700" dirty="0"/>
          </a:p>
        </p:txBody>
      </p:sp>
      <p:sp>
        <p:nvSpPr>
          <p:cNvPr id="24" name="Google Shape;316;p21">
            <a:extLst>
              <a:ext uri="{FF2B5EF4-FFF2-40B4-BE49-F238E27FC236}">
                <a16:creationId xmlns:a16="http://schemas.microsoft.com/office/drawing/2014/main" id="{98B79C15-2A7D-6758-961C-8BA22C06746B}"/>
              </a:ext>
            </a:extLst>
          </p:cNvPr>
          <p:cNvSpPr txBox="1">
            <a:spLocks/>
          </p:cNvSpPr>
          <p:nvPr/>
        </p:nvSpPr>
        <p:spPr>
          <a:xfrm>
            <a:off x="8282567" y="2135835"/>
            <a:ext cx="662555" cy="423646"/>
          </a:xfrm>
          <a:prstGeom prst="rect">
            <a:avLst/>
          </a:prstGeom>
        </p:spPr>
        <p:txBody>
          <a:bodyPr spcFirstLastPara="1" vert="horz" wrap="square" lIns="91425" tIns="91425" rIns="91425" bIns="91425" rtlCol="0" anchor="ctr" anchorCtr="0">
            <a:noAutofit/>
          </a:bodyPr>
          <a:lstStyle>
            <a:lvl1pPr algn="l" rtl="0" eaLnBrk="1" latinLnBrk="0" hangingPunct="1">
              <a:spcBef>
                <a:spcPct val="0"/>
              </a:spcBef>
              <a:buNone/>
              <a:defRPr kumimoji="0" sz="3600" b="1" kern="1200">
                <a:solidFill>
                  <a:srgbClr val="344F63"/>
                </a:solidFill>
                <a:latin typeface="+mj-lt"/>
                <a:ea typeface="+mj-ea"/>
                <a:cs typeface="+mj-cs"/>
              </a:defRPr>
            </a:lvl1pPr>
          </a:lstStyle>
          <a:p>
            <a:pPr algn="ctr">
              <a:spcBef>
                <a:spcPts val="0"/>
              </a:spcBef>
            </a:pPr>
            <a:endParaRPr lang="en" sz="1700" dirty="0"/>
          </a:p>
        </p:txBody>
      </p:sp>
      <p:sp>
        <p:nvSpPr>
          <p:cNvPr id="25" name="Google Shape;317;p21">
            <a:extLst>
              <a:ext uri="{FF2B5EF4-FFF2-40B4-BE49-F238E27FC236}">
                <a16:creationId xmlns:a16="http://schemas.microsoft.com/office/drawing/2014/main" id="{DF4BC9C8-EA2F-02A3-5C29-A3A431F45E2A}"/>
              </a:ext>
            </a:extLst>
          </p:cNvPr>
          <p:cNvSpPr txBox="1">
            <a:spLocks/>
          </p:cNvSpPr>
          <p:nvPr/>
        </p:nvSpPr>
        <p:spPr>
          <a:xfrm>
            <a:off x="6314160" y="3151913"/>
            <a:ext cx="662555" cy="423646"/>
          </a:xfrm>
          <a:prstGeom prst="rect">
            <a:avLst/>
          </a:prstGeom>
        </p:spPr>
        <p:txBody>
          <a:bodyPr spcFirstLastPara="1" vert="horz" wrap="square" lIns="91425" tIns="91425" rIns="91425" bIns="91425" rtlCol="0" anchor="ctr" anchorCtr="0">
            <a:noAutofit/>
          </a:bodyPr>
          <a:lstStyle>
            <a:lvl1pPr algn="l" rtl="0" eaLnBrk="1" latinLnBrk="0" hangingPunct="1">
              <a:spcBef>
                <a:spcPct val="0"/>
              </a:spcBef>
              <a:buNone/>
              <a:defRPr kumimoji="0" sz="3600" b="1" kern="1200">
                <a:solidFill>
                  <a:srgbClr val="344F63"/>
                </a:solidFill>
                <a:latin typeface="+mj-lt"/>
                <a:ea typeface="+mj-ea"/>
                <a:cs typeface="+mj-cs"/>
              </a:defRPr>
            </a:lvl1pPr>
          </a:lstStyle>
          <a:p>
            <a:pPr algn="ctr">
              <a:spcBef>
                <a:spcPts val="0"/>
              </a:spcBef>
            </a:pPr>
            <a:endParaRPr lang="en" sz="1700" dirty="0"/>
          </a:p>
        </p:txBody>
      </p:sp>
      <p:sp>
        <p:nvSpPr>
          <p:cNvPr id="28" name="Google Shape;320;p21">
            <a:extLst>
              <a:ext uri="{FF2B5EF4-FFF2-40B4-BE49-F238E27FC236}">
                <a16:creationId xmlns:a16="http://schemas.microsoft.com/office/drawing/2014/main" id="{A58F1CDC-B573-F2FC-7229-38D29088F1AF}"/>
              </a:ext>
            </a:extLst>
          </p:cNvPr>
          <p:cNvSpPr txBox="1">
            <a:spLocks/>
          </p:cNvSpPr>
          <p:nvPr/>
        </p:nvSpPr>
        <p:spPr>
          <a:xfrm>
            <a:off x="6314146" y="4168893"/>
            <a:ext cx="662555" cy="423646"/>
          </a:xfrm>
          <a:prstGeom prst="rect">
            <a:avLst/>
          </a:prstGeom>
        </p:spPr>
        <p:txBody>
          <a:bodyPr spcFirstLastPara="1" vert="horz" wrap="square" lIns="91425" tIns="91425" rIns="91425" bIns="91425" rtlCol="0" anchor="ctr" anchorCtr="0">
            <a:noAutofit/>
          </a:bodyPr>
          <a:lstStyle>
            <a:lvl1pPr algn="l" rtl="0" eaLnBrk="1" latinLnBrk="0" hangingPunct="1">
              <a:spcBef>
                <a:spcPct val="0"/>
              </a:spcBef>
              <a:buNone/>
              <a:defRPr kumimoji="0" sz="3600" b="1" kern="1200">
                <a:solidFill>
                  <a:srgbClr val="344F63"/>
                </a:solidFill>
                <a:latin typeface="+mj-lt"/>
                <a:ea typeface="+mj-ea"/>
                <a:cs typeface="+mj-cs"/>
              </a:defRPr>
            </a:lvl1pPr>
          </a:lstStyle>
          <a:p>
            <a:pPr algn="ctr">
              <a:spcBef>
                <a:spcPts val="0"/>
              </a:spcBef>
            </a:pPr>
            <a:endParaRPr lang="en" sz="1700" dirty="0"/>
          </a:p>
        </p:txBody>
      </p:sp>
      <p:sp>
        <p:nvSpPr>
          <p:cNvPr id="31" name="Google Shape;323;p21">
            <a:extLst>
              <a:ext uri="{FF2B5EF4-FFF2-40B4-BE49-F238E27FC236}">
                <a16:creationId xmlns:a16="http://schemas.microsoft.com/office/drawing/2014/main" id="{99AB7F40-4BFA-AF89-2D49-CBEE10AF67B7}"/>
              </a:ext>
            </a:extLst>
          </p:cNvPr>
          <p:cNvSpPr txBox="1">
            <a:spLocks/>
          </p:cNvSpPr>
          <p:nvPr/>
        </p:nvSpPr>
        <p:spPr>
          <a:xfrm>
            <a:off x="7922826" y="1425805"/>
            <a:ext cx="838465" cy="423646"/>
          </a:xfrm>
          <a:prstGeom prst="rect">
            <a:avLst/>
          </a:prstGeom>
        </p:spPr>
        <p:txBody>
          <a:bodyPr spcFirstLastPara="1" vert="horz" wrap="square" lIns="91425" tIns="91425" rIns="91425" bIns="91425" rtlCol="0" anchor="ctr" anchorCtr="0">
            <a:noAutofit/>
          </a:bodyPr>
          <a:lstStyle>
            <a:lvl1pPr algn="l" rtl="0" eaLnBrk="1" latinLnBrk="0" hangingPunct="1">
              <a:spcBef>
                <a:spcPct val="0"/>
              </a:spcBef>
              <a:buNone/>
              <a:defRPr kumimoji="0" sz="3600" b="1" kern="1200">
                <a:solidFill>
                  <a:srgbClr val="344F63"/>
                </a:solidFill>
                <a:latin typeface="+mj-lt"/>
                <a:ea typeface="+mj-ea"/>
                <a:cs typeface="+mj-cs"/>
              </a:defRPr>
            </a:lvl1pPr>
          </a:lstStyle>
          <a:p>
            <a:pPr algn="ctr">
              <a:spcBef>
                <a:spcPts val="0"/>
              </a:spcBef>
            </a:pPr>
            <a:r>
              <a:rPr lang="en" sz="1680" dirty="0">
                <a:latin typeface="Calibri" panose="020F0502020204030204" pitchFamily="34" charset="0"/>
                <a:ea typeface="Calibri" panose="020F0502020204030204" pitchFamily="34" charset="0"/>
                <a:cs typeface="Calibri" panose="020F0502020204030204" pitchFamily="34" charset="0"/>
              </a:rPr>
              <a:t>2024</a:t>
            </a:r>
          </a:p>
        </p:txBody>
      </p:sp>
      <p:sp>
        <p:nvSpPr>
          <p:cNvPr id="32" name="Google Shape;324;p21">
            <a:extLst>
              <a:ext uri="{FF2B5EF4-FFF2-40B4-BE49-F238E27FC236}">
                <a16:creationId xmlns:a16="http://schemas.microsoft.com/office/drawing/2014/main" id="{0ADCA5EC-77F7-2C67-BD65-64A8CDEAB962}"/>
              </a:ext>
            </a:extLst>
          </p:cNvPr>
          <p:cNvSpPr txBox="1">
            <a:spLocks/>
          </p:cNvSpPr>
          <p:nvPr/>
        </p:nvSpPr>
        <p:spPr>
          <a:xfrm>
            <a:off x="8907036" y="1425805"/>
            <a:ext cx="838465" cy="423646"/>
          </a:xfrm>
          <a:prstGeom prst="rect">
            <a:avLst/>
          </a:prstGeom>
        </p:spPr>
        <p:txBody>
          <a:bodyPr spcFirstLastPara="1" vert="horz" wrap="square" lIns="91425" tIns="91425" rIns="91425" bIns="91425" rtlCol="0" anchor="ctr" anchorCtr="0">
            <a:noAutofit/>
          </a:bodyPr>
          <a:lstStyle>
            <a:lvl1pPr algn="l" rtl="0" eaLnBrk="1" latinLnBrk="0" hangingPunct="1">
              <a:spcBef>
                <a:spcPct val="0"/>
              </a:spcBef>
              <a:buNone/>
              <a:defRPr kumimoji="0" sz="3600" b="1" kern="1200">
                <a:solidFill>
                  <a:srgbClr val="344F63"/>
                </a:solidFill>
                <a:latin typeface="+mj-lt"/>
                <a:ea typeface="+mj-ea"/>
                <a:cs typeface="+mj-cs"/>
              </a:defRPr>
            </a:lvl1pPr>
          </a:lstStyle>
          <a:p>
            <a:pPr algn="ctr">
              <a:spcBef>
                <a:spcPts val="0"/>
              </a:spcBef>
            </a:pPr>
            <a:r>
              <a:rPr lang="en" sz="1680" dirty="0">
                <a:latin typeface="Calibri" panose="020F0502020204030204" pitchFamily="34" charset="0"/>
                <a:ea typeface="Calibri" panose="020F0502020204030204" pitchFamily="34" charset="0"/>
                <a:cs typeface="Calibri" panose="020F0502020204030204" pitchFamily="34" charset="0"/>
              </a:rPr>
              <a:t>2025</a:t>
            </a:r>
          </a:p>
        </p:txBody>
      </p:sp>
      <p:sp>
        <p:nvSpPr>
          <p:cNvPr id="33" name="Google Shape;325;p21">
            <a:extLst>
              <a:ext uri="{FF2B5EF4-FFF2-40B4-BE49-F238E27FC236}">
                <a16:creationId xmlns:a16="http://schemas.microsoft.com/office/drawing/2014/main" id="{B7923BA8-410C-4AF3-9D1E-B4862400BA5F}"/>
              </a:ext>
            </a:extLst>
          </p:cNvPr>
          <p:cNvSpPr txBox="1">
            <a:spLocks/>
          </p:cNvSpPr>
          <p:nvPr/>
        </p:nvSpPr>
        <p:spPr>
          <a:xfrm>
            <a:off x="9891262" y="1425805"/>
            <a:ext cx="838465" cy="423646"/>
          </a:xfrm>
          <a:prstGeom prst="rect">
            <a:avLst/>
          </a:prstGeom>
        </p:spPr>
        <p:txBody>
          <a:bodyPr spcFirstLastPara="1" vert="horz" wrap="square" lIns="91425" tIns="91425" rIns="91425" bIns="91425" rtlCol="0" anchor="ctr" anchorCtr="0">
            <a:noAutofit/>
          </a:bodyPr>
          <a:lstStyle>
            <a:lvl1pPr algn="l" rtl="0" eaLnBrk="1" latinLnBrk="0" hangingPunct="1">
              <a:spcBef>
                <a:spcPct val="0"/>
              </a:spcBef>
              <a:buNone/>
              <a:defRPr kumimoji="0" sz="3600" b="1" kern="1200">
                <a:solidFill>
                  <a:srgbClr val="344F63"/>
                </a:solidFill>
                <a:latin typeface="+mj-lt"/>
                <a:ea typeface="+mj-ea"/>
                <a:cs typeface="+mj-cs"/>
              </a:defRPr>
            </a:lvl1pPr>
          </a:lstStyle>
          <a:p>
            <a:pPr algn="ctr">
              <a:spcBef>
                <a:spcPts val="0"/>
              </a:spcBef>
            </a:pPr>
            <a:r>
              <a:rPr lang="en" sz="1680" dirty="0">
                <a:latin typeface="Calibri" panose="020F0502020204030204" pitchFamily="34" charset="0"/>
                <a:ea typeface="Calibri" panose="020F0502020204030204" pitchFamily="34" charset="0"/>
                <a:cs typeface="Calibri" panose="020F0502020204030204" pitchFamily="34" charset="0"/>
              </a:rPr>
              <a:t>2026</a:t>
            </a:r>
          </a:p>
        </p:txBody>
      </p:sp>
      <p:sp>
        <p:nvSpPr>
          <p:cNvPr id="35" name="Google Shape;327;p21">
            <a:extLst>
              <a:ext uri="{FF2B5EF4-FFF2-40B4-BE49-F238E27FC236}">
                <a16:creationId xmlns:a16="http://schemas.microsoft.com/office/drawing/2014/main" id="{8CE3A41C-87C7-0EFE-8815-E82BF287943A}"/>
              </a:ext>
            </a:extLst>
          </p:cNvPr>
          <p:cNvSpPr/>
          <p:nvPr/>
        </p:nvSpPr>
        <p:spPr>
          <a:xfrm>
            <a:off x="684291" y="1904840"/>
            <a:ext cx="838465" cy="885942"/>
          </a:xfrm>
          <a:prstGeom prst="roundRect">
            <a:avLst>
              <a:gd name="adj" fmla="val 0"/>
            </a:avLst>
          </a:prstGeom>
          <a:solidFill>
            <a:srgbClr val="1AA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30;p21">
            <a:extLst>
              <a:ext uri="{FF2B5EF4-FFF2-40B4-BE49-F238E27FC236}">
                <a16:creationId xmlns:a16="http://schemas.microsoft.com/office/drawing/2014/main" id="{D8C13B2B-57B5-AB5B-AD04-8228DA3550E3}"/>
              </a:ext>
            </a:extLst>
          </p:cNvPr>
          <p:cNvSpPr/>
          <p:nvPr/>
        </p:nvSpPr>
        <p:spPr>
          <a:xfrm>
            <a:off x="684291" y="3937191"/>
            <a:ext cx="838465" cy="885942"/>
          </a:xfrm>
          <a:prstGeom prst="roundRect">
            <a:avLst>
              <a:gd name="adj" fmla="val 0"/>
            </a:avLst>
          </a:prstGeom>
          <a:solidFill>
            <a:srgbClr val="8F28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339;p21">
            <a:extLst>
              <a:ext uri="{FF2B5EF4-FFF2-40B4-BE49-F238E27FC236}">
                <a16:creationId xmlns:a16="http://schemas.microsoft.com/office/drawing/2014/main" id="{3FE6F11A-28FB-7693-288B-8CFF00A1A953}"/>
              </a:ext>
            </a:extLst>
          </p:cNvPr>
          <p:cNvSpPr/>
          <p:nvPr/>
        </p:nvSpPr>
        <p:spPr>
          <a:xfrm>
            <a:off x="684291" y="2921041"/>
            <a:ext cx="838465" cy="885942"/>
          </a:xfrm>
          <a:prstGeom prst="roundRect">
            <a:avLst>
              <a:gd name="adj" fmla="val 0"/>
            </a:avLst>
          </a:prstGeom>
          <a:solidFill>
            <a:srgbClr val="FF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309;p21">
            <a:extLst>
              <a:ext uri="{FF2B5EF4-FFF2-40B4-BE49-F238E27FC236}">
                <a16:creationId xmlns:a16="http://schemas.microsoft.com/office/drawing/2014/main" id="{CFE014BB-9D7B-72A0-FBD2-290336EB3DF9}"/>
              </a:ext>
            </a:extLst>
          </p:cNvPr>
          <p:cNvSpPr txBox="1"/>
          <p:nvPr/>
        </p:nvSpPr>
        <p:spPr>
          <a:xfrm>
            <a:off x="1884646" y="3178491"/>
            <a:ext cx="3211463" cy="370800"/>
          </a:xfrm>
          <a:prstGeom prst="rect">
            <a:avLst/>
          </a:prstGeom>
          <a:noFill/>
          <a:ln>
            <a:noFill/>
          </a:ln>
        </p:spPr>
        <p:txBody>
          <a:bodyPr spcFirstLastPara="1" wrap="square" lIns="91425" tIns="91425" rIns="91425" bIns="91425" anchor="ctr" anchorCtr="0">
            <a:noAutofit/>
          </a:bodyPr>
          <a:lstStyle/>
          <a:p>
            <a:r>
              <a:rPr lang="en-GB" sz="2000" b="1" dirty="0">
                <a:solidFill>
                  <a:srgbClr val="344F63"/>
                </a:solidFill>
                <a:latin typeface="Arial Narrow" panose="020B0606020202030204" pitchFamily="34" charset="0"/>
                <a:ea typeface="Calibri" panose="020F0502020204030204" pitchFamily="34" charset="0"/>
                <a:cs typeface="Calibri" panose="020F0502020204030204" pitchFamily="34" charset="0"/>
              </a:rPr>
              <a:t>Unemployment rate, %</a:t>
            </a:r>
          </a:p>
        </p:txBody>
      </p:sp>
      <p:sp>
        <p:nvSpPr>
          <p:cNvPr id="59" name="Google Shape;309;p21">
            <a:extLst>
              <a:ext uri="{FF2B5EF4-FFF2-40B4-BE49-F238E27FC236}">
                <a16:creationId xmlns:a16="http://schemas.microsoft.com/office/drawing/2014/main" id="{2A492F81-0F20-E43D-F735-F0C801CF4D9B}"/>
              </a:ext>
            </a:extLst>
          </p:cNvPr>
          <p:cNvSpPr txBox="1"/>
          <p:nvPr/>
        </p:nvSpPr>
        <p:spPr>
          <a:xfrm>
            <a:off x="1884646" y="4194791"/>
            <a:ext cx="5726495" cy="370800"/>
          </a:xfrm>
          <a:prstGeom prst="rect">
            <a:avLst/>
          </a:prstGeom>
          <a:noFill/>
          <a:ln>
            <a:noFill/>
          </a:ln>
        </p:spPr>
        <p:txBody>
          <a:bodyPr spcFirstLastPara="1" wrap="square" lIns="91425" tIns="91425" rIns="91425" bIns="91425" anchor="ctr" anchorCtr="0">
            <a:noAutofit/>
          </a:bodyPr>
          <a:lstStyle/>
          <a:p>
            <a:r>
              <a:rPr lang="en-GB" sz="2000" b="1" dirty="0">
                <a:solidFill>
                  <a:srgbClr val="344F63"/>
                </a:solidFill>
                <a:latin typeface="Arial Narrow" panose="020B0606020202030204" pitchFamily="34" charset="0"/>
                <a:ea typeface="Calibri" panose="020F0502020204030204" pitchFamily="34" charset="0"/>
                <a:cs typeface="Calibri" panose="020F0502020204030204" pitchFamily="34" charset="0"/>
              </a:rPr>
              <a:t>Consumer price inflation, %</a:t>
            </a:r>
          </a:p>
        </p:txBody>
      </p:sp>
      <p:sp>
        <p:nvSpPr>
          <p:cNvPr id="60" name="Google Shape;301;p21">
            <a:extLst>
              <a:ext uri="{FF2B5EF4-FFF2-40B4-BE49-F238E27FC236}">
                <a16:creationId xmlns:a16="http://schemas.microsoft.com/office/drawing/2014/main" id="{C7F2E684-A0B8-6F56-02FF-195524D6501E}"/>
              </a:ext>
            </a:extLst>
          </p:cNvPr>
          <p:cNvSpPr/>
          <p:nvPr/>
        </p:nvSpPr>
        <p:spPr>
          <a:xfrm>
            <a:off x="8907023" y="4963352"/>
            <a:ext cx="838465" cy="885942"/>
          </a:xfrm>
          <a:prstGeom prst="roundRect">
            <a:avLst>
              <a:gd name="adj" fmla="val 0"/>
            </a:avLst>
          </a:prstGeom>
          <a:noFill/>
          <a:ln w="19050" cap="flat" cmpd="sng">
            <a:solidFill>
              <a:srgbClr val="344F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02;p21">
            <a:extLst>
              <a:ext uri="{FF2B5EF4-FFF2-40B4-BE49-F238E27FC236}">
                <a16:creationId xmlns:a16="http://schemas.microsoft.com/office/drawing/2014/main" id="{E7F535D3-87C5-1C66-EA8A-4619FF89D99D}"/>
              </a:ext>
            </a:extLst>
          </p:cNvPr>
          <p:cNvSpPr/>
          <p:nvPr/>
        </p:nvSpPr>
        <p:spPr>
          <a:xfrm>
            <a:off x="7922803" y="4963377"/>
            <a:ext cx="838465" cy="885942"/>
          </a:xfrm>
          <a:prstGeom prst="roundRect">
            <a:avLst>
              <a:gd name="adj" fmla="val 0"/>
            </a:avLst>
          </a:prstGeom>
          <a:noFill/>
          <a:ln w="19050" cap="flat" cmpd="sng">
            <a:solidFill>
              <a:srgbClr val="344F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03;p21">
            <a:extLst>
              <a:ext uri="{FF2B5EF4-FFF2-40B4-BE49-F238E27FC236}">
                <a16:creationId xmlns:a16="http://schemas.microsoft.com/office/drawing/2014/main" id="{C8D7B7ED-F4DB-60CA-BFD1-7FA69B97B9DC}"/>
              </a:ext>
            </a:extLst>
          </p:cNvPr>
          <p:cNvSpPr/>
          <p:nvPr/>
        </p:nvSpPr>
        <p:spPr>
          <a:xfrm>
            <a:off x="9891243" y="4963377"/>
            <a:ext cx="838465" cy="885942"/>
          </a:xfrm>
          <a:prstGeom prst="roundRect">
            <a:avLst>
              <a:gd name="adj" fmla="val 0"/>
            </a:avLst>
          </a:prstGeom>
          <a:noFill/>
          <a:ln w="19050" cap="flat" cmpd="sng">
            <a:solidFill>
              <a:srgbClr val="344F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05;p21">
            <a:extLst>
              <a:ext uri="{FF2B5EF4-FFF2-40B4-BE49-F238E27FC236}">
                <a16:creationId xmlns:a16="http://schemas.microsoft.com/office/drawing/2014/main" id="{27908DE9-996F-9931-BCDE-DBA74844948E}"/>
              </a:ext>
            </a:extLst>
          </p:cNvPr>
          <p:cNvSpPr/>
          <p:nvPr/>
        </p:nvSpPr>
        <p:spPr>
          <a:xfrm>
            <a:off x="1654041" y="4963326"/>
            <a:ext cx="6061036" cy="886050"/>
          </a:xfrm>
          <a:custGeom>
            <a:avLst/>
            <a:gdLst/>
            <a:ahLst/>
            <a:cxnLst/>
            <a:rect l="l" t="t" r="r" b="b"/>
            <a:pathLst>
              <a:path w="203884" h="28552" extrusionOk="0">
                <a:moveTo>
                  <a:pt x="1" y="0"/>
                </a:moveTo>
                <a:lnTo>
                  <a:pt x="1" y="28552"/>
                </a:lnTo>
                <a:lnTo>
                  <a:pt x="203883" y="28552"/>
                </a:lnTo>
                <a:lnTo>
                  <a:pt x="203883" y="0"/>
                </a:lnTo>
                <a:close/>
              </a:path>
            </a:pathLst>
          </a:custGeom>
          <a:noFill/>
          <a:ln w="19050" cap="flat" cmpd="sng">
            <a:solidFill>
              <a:srgbClr val="344F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09;p21">
            <a:extLst>
              <a:ext uri="{FF2B5EF4-FFF2-40B4-BE49-F238E27FC236}">
                <a16:creationId xmlns:a16="http://schemas.microsoft.com/office/drawing/2014/main" id="{9FCADE66-5DDD-ECF6-F58A-4B53BA3CDC6D}"/>
              </a:ext>
            </a:extLst>
          </p:cNvPr>
          <p:cNvSpPr txBox="1"/>
          <p:nvPr/>
        </p:nvSpPr>
        <p:spPr>
          <a:xfrm>
            <a:off x="1927213" y="5220951"/>
            <a:ext cx="5413710" cy="370800"/>
          </a:xfrm>
          <a:prstGeom prst="rect">
            <a:avLst/>
          </a:prstGeom>
          <a:noFill/>
          <a:ln>
            <a:noFill/>
          </a:ln>
        </p:spPr>
        <p:txBody>
          <a:bodyPr spcFirstLastPara="1" wrap="square" lIns="91425" tIns="91425" rIns="91425" bIns="91425" anchor="ctr" anchorCtr="0">
            <a:noAutofit/>
          </a:bodyPr>
          <a:lstStyle/>
          <a:p>
            <a:r>
              <a:rPr lang="en-GB" sz="2000" b="1" dirty="0">
                <a:solidFill>
                  <a:srgbClr val="344F63"/>
                </a:solidFill>
                <a:latin typeface="Arial Narrow" panose="020B0606020202030204" pitchFamily="34" charset="0"/>
                <a:ea typeface="Calibri" panose="020F0502020204030204" pitchFamily="34" charset="0"/>
                <a:cs typeface="Calibri" panose="020F0502020204030204" pitchFamily="34" charset="0"/>
              </a:rPr>
              <a:t>Fiscal balance, % of GDP</a:t>
            </a:r>
          </a:p>
        </p:txBody>
      </p:sp>
      <p:sp>
        <p:nvSpPr>
          <p:cNvPr id="88" name="TextBox 87">
            <a:extLst>
              <a:ext uri="{FF2B5EF4-FFF2-40B4-BE49-F238E27FC236}">
                <a16:creationId xmlns:a16="http://schemas.microsoft.com/office/drawing/2014/main" id="{93994975-EE61-510D-1637-96D3F5D6046A}"/>
              </a:ext>
            </a:extLst>
          </p:cNvPr>
          <p:cNvSpPr txBox="1"/>
          <p:nvPr/>
        </p:nvSpPr>
        <p:spPr>
          <a:xfrm>
            <a:off x="8075747" y="2163231"/>
            <a:ext cx="509310" cy="369332"/>
          </a:xfrm>
          <a:prstGeom prst="rect">
            <a:avLst/>
          </a:prstGeom>
          <a:noFill/>
        </p:spPr>
        <p:txBody>
          <a:bodyPr wrap="square" rtlCol="0">
            <a:spAutoFit/>
          </a:bodyPr>
          <a:lstStyle/>
          <a:p>
            <a:pPr algn="r"/>
            <a:r>
              <a:rPr lang="fr-FR" b="1" dirty="0">
                <a:solidFill>
                  <a:srgbClr val="344F63"/>
                </a:solidFill>
                <a:latin typeface="Arial Narrow" panose="020B0606020202030204" pitchFamily="34" charset="0"/>
                <a:ea typeface="Calibri" panose="020F0502020204030204" pitchFamily="34" charset="0"/>
                <a:cs typeface="Calibri" panose="020F0502020204030204" pitchFamily="34" charset="0"/>
              </a:rPr>
              <a:t>0.9</a:t>
            </a:r>
            <a:endParaRPr lang="en-GB" b="1" dirty="0">
              <a:solidFill>
                <a:srgbClr val="344F63"/>
              </a:solidFill>
              <a:latin typeface="Arial Narrow" panose="020B0606020202030204" pitchFamily="34" charset="0"/>
              <a:ea typeface="Calibri" panose="020F0502020204030204" pitchFamily="34" charset="0"/>
              <a:cs typeface="Calibri" panose="020F0502020204030204" pitchFamily="34" charset="0"/>
            </a:endParaRPr>
          </a:p>
        </p:txBody>
      </p:sp>
      <p:sp>
        <p:nvSpPr>
          <p:cNvPr id="89" name="TextBox 88">
            <a:extLst>
              <a:ext uri="{FF2B5EF4-FFF2-40B4-BE49-F238E27FC236}">
                <a16:creationId xmlns:a16="http://schemas.microsoft.com/office/drawing/2014/main" id="{E7BE578C-6F6A-B24F-7D2E-AB6CC44C17DF}"/>
              </a:ext>
            </a:extLst>
          </p:cNvPr>
          <p:cNvSpPr txBox="1"/>
          <p:nvPr/>
        </p:nvSpPr>
        <p:spPr>
          <a:xfrm>
            <a:off x="9068523" y="2163198"/>
            <a:ext cx="509310" cy="369332"/>
          </a:xfrm>
          <a:prstGeom prst="rect">
            <a:avLst/>
          </a:prstGeom>
          <a:noFill/>
        </p:spPr>
        <p:txBody>
          <a:bodyPr wrap="square" rtlCol="0">
            <a:spAutoFit/>
          </a:bodyPr>
          <a:lstStyle/>
          <a:p>
            <a:pPr algn="r"/>
            <a:r>
              <a:rPr lang="fr-FR" b="1" dirty="0">
                <a:solidFill>
                  <a:srgbClr val="344F63"/>
                </a:solidFill>
                <a:latin typeface="Arial Narrow" panose="020B0606020202030204" pitchFamily="34" charset="0"/>
                <a:ea typeface="Calibri" panose="020F0502020204030204" pitchFamily="34" charset="0"/>
                <a:cs typeface="Calibri" panose="020F0502020204030204" pitchFamily="34" charset="0"/>
              </a:rPr>
              <a:t>0.7</a:t>
            </a:r>
            <a:endParaRPr lang="en-GB" b="1" dirty="0">
              <a:solidFill>
                <a:srgbClr val="344F63"/>
              </a:solidFill>
              <a:latin typeface="Arial Narrow" panose="020B0606020202030204" pitchFamily="34" charset="0"/>
              <a:ea typeface="Calibri" panose="020F0502020204030204" pitchFamily="34" charset="0"/>
              <a:cs typeface="Calibri" panose="020F0502020204030204" pitchFamily="34" charset="0"/>
            </a:endParaRPr>
          </a:p>
        </p:txBody>
      </p:sp>
      <p:sp>
        <p:nvSpPr>
          <p:cNvPr id="90" name="TextBox 89">
            <a:extLst>
              <a:ext uri="{FF2B5EF4-FFF2-40B4-BE49-F238E27FC236}">
                <a16:creationId xmlns:a16="http://schemas.microsoft.com/office/drawing/2014/main" id="{74E0CC7A-27A7-A3EA-DD0A-C302B14CA912}"/>
              </a:ext>
            </a:extLst>
          </p:cNvPr>
          <p:cNvSpPr txBox="1"/>
          <p:nvPr/>
        </p:nvSpPr>
        <p:spPr>
          <a:xfrm>
            <a:off x="10045154" y="2163654"/>
            <a:ext cx="509310" cy="369332"/>
          </a:xfrm>
          <a:prstGeom prst="rect">
            <a:avLst/>
          </a:prstGeom>
          <a:noFill/>
        </p:spPr>
        <p:txBody>
          <a:bodyPr wrap="square" rtlCol="0">
            <a:spAutoFit/>
          </a:bodyPr>
          <a:lstStyle/>
          <a:p>
            <a:pPr algn="r"/>
            <a:r>
              <a:rPr lang="fr-FR" b="1" dirty="0">
                <a:solidFill>
                  <a:srgbClr val="344F63"/>
                </a:solidFill>
                <a:latin typeface="Arial Narrow" panose="020B0606020202030204" pitchFamily="34" charset="0"/>
                <a:ea typeface="Calibri" panose="020F0502020204030204" pitchFamily="34" charset="0"/>
                <a:cs typeface="Calibri" panose="020F0502020204030204" pitchFamily="34" charset="0"/>
              </a:rPr>
              <a:t>1.0</a:t>
            </a:r>
            <a:endParaRPr lang="en-GB" b="1" dirty="0">
              <a:solidFill>
                <a:srgbClr val="344F63"/>
              </a:solidFill>
              <a:latin typeface="Arial Narrow" panose="020B0606020202030204" pitchFamily="34" charset="0"/>
              <a:ea typeface="Calibri" panose="020F0502020204030204" pitchFamily="34" charset="0"/>
              <a:cs typeface="Calibri" panose="020F0502020204030204" pitchFamily="34" charset="0"/>
            </a:endParaRPr>
          </a:p>
        </p:txBody>
      </p:sp>
      <p:sp>
        <p:nvSpPr>
          <p:cNvPr id="91" name="TextBox 90">
            <a:extLst>
              <a:ext uri="{FF2B5EF4-FFF2-40B4-BE49-F238E27FC236}">
                <a16:creationId xmlns:a16="http://schemas.microsoft.com/office/drawing/2014/main" id="{4E25E6A8-0487-09D8-0197-30D9CC1CEAD6}"/>
              </a:ext>
            </a:extLst>
          </p:cNvPr>
          <p:cNvSpPr txBox="1"/>
          <p:nvPr/>
        </p:nvSpPr>
        <p:spPr>
          <a:xfrm>
            <a:off x="8023279" y="3179533"/>
            <a:ext cx="587775" cy="369332"/>
          </a:xfrm>
          <a:prstGeom prst="rect">
            <a:avLst/>
          </a:prstGeom>
          <a:noFill/>
        </p:spPr>
        <p:txBody>
          <a:bodyPr wrap="square" rtlCol="0">
            <a:spAutoFit/>
          </a:bodyPr>
          <a:lstStyle/>
          <a:p>
            <a:pPr algn="r"/>
            <a:r>
              <a:rPr lang="en-GB" b="1" dirty="0">
                <a:solidFill>
                  <a:srgbClr val="344F63"/>
                </a:solidFill>
                <a:latin typeface="Arial Narrow" panose="020B0606020202030204" pitchFamily="34" charset="0"/>
                <a:ea typeface="Calibri" panose="020F0502020204030204" pitchFamily="34" charset="0"/>
                <a:cs typeface="Calibri" panose="020F0502020204030204" pitchFamily="34" charset="0"/>
              </a:rPr>
              <a:t>5.4</a:t>
            </a:r>
          </a:p>
        </p:txBody>
      </p:sp>
      <p:sp>
        <p:nvSpPr>
          <p:cNvPr id="92" name="TextBox 91">
            <a:extLst>
              <a:ext uri="{FF2B5EF4-FFF2-40B4-BE49-F238E27FC236}">
                <a16:creationId xmlns:a16="http://schemas.microsoft.com/office/drawing/2014/main" id="{E412C1C2-197F-40F5-3DBF-2E230673A538}"/>
              </a:ext>
            </a:extLst>
          </p:cNvPr>
          <p:cNvSpPr txBox="1"/>
          <p:nvPr/>
        </p:nvSpPr>
        <p:spPr>
          <a:xfrm>
            <a:off x="9035595" y="3179499"/>
            <a:ext cx="538519" cy="369332"/>
          </a:xfrm>
          <a:prstGeom prst="rect">
            <a:avLst/>
          </a:prstGeom>
          <a:noFill/>
        </p:spPr>
        <p:txBody>
          <a:bodyPr wrap="square" rtlCol="0">
            <a:spAutoFit/>
          </a:bodyPr>
          <a:lstStyle/>
          <a:p>
            <a:pPr algn="r"/>
            <a:r>
              <a:rPr lang="fr-FR" b="1" dirty="0">
                <a:solidFill>
                  <a:srgbClr val="344F63"/>
                </a:solidFill>
                <a:latin typeface="Arial Narrow" panose="020B0606020202030204" pitchFamily="34" charset="0"/>
                <a:ea typeface="Calibri" panose="020F0502020204030204" pitchFamily="34" charset="0"/>
                <a:cs typeface="Calibri" panose="020F0502020204030204" pitchFamily="34" charset="0"/>
              </a:rPr>
              <a:t>6.1</a:t>
            </a:r>
            <a:endParaRPr lang="en-GB" b="1" dirty="0">
              <a:solidFill>
                <a:srgbClr val="344F63"/>
              </a:solidFill>
              <a:latin typeface="Arial Narrow" panose="020B0606020202030204" pitchFamily="34" charset="0"/>
              <a:ea typeface="Calibri" panose="020F0502020204030204" pitchFamily="34" charset="0"/>
              <a:cs typeface="Calibri" panose="020F0502020204030204" pitchFamily="34" charset="0"/>
            </a:endParaRPr>
          </a:p>
        </p:txBody>
      </p:sp>
      <p:sp>
        <p:nvSpPr>
          <p:cNvPr id="93" name="TextBox 92">
            <a:extLst>
              <a:ext uri="{FF2B5EF4-FFF2-40B4-BE49-F238E27FC236}">
                <a16:creationId xmlns:a16="http://schemas.microsoft.com/office/drawing/2014/main" id="{DC241250-749C-A177-2795-E7C9D01C21C2}"/>
              </a:ext>
            </a:extLst>
          </p:cNvPr>
          <p:cNvSpPr txBox="1"/>
          <p:nvPr/>
        </p:nvSpPr>
        <p:spPr>
          <a:xfrm>
            <a:off x="9995182" y="3179533"/>
            <a:ext cx="559144" cy="369332"/>
          </a:xfrm>
          <a:prstGeom prst="rect">
            <a:avLst/>
          </a:prstGeom>
          <a:noFill/>
        </p:spPr>
        <p:txBody>
          <a:bodyPr wrap="square" rtlCol="0">
            <a:spAutoFit/>
          </a:bodyPr>
          <a:lstStyle/>
          <a:p>
            <a:pPr algn="r"/>
            <a:r>
              <a:rPr lang="fr-FR" b="1" dirty="0">
                <a:solidFill>
                  <a:srgbClr val="344F63"/>
                </a:solidFill>
                <a:latin typeface="Arial Narrow" panose="020B0606020202030204" pitchFamily="34" charset="0"/>
                <a:ea typeface="Calibri" panose="020F0502020204030204" pitchFamily="34" charset="0"/>
                <a:cs typeface="Calibri" panose="020F0502020204030204" pitchFamily="34" charset="0"/>
              </a:rPr>
              <a:t>6.1</a:t>
            </a:r>
            <a:endParaRPr lang="en-GB" b="1" dirty="0">
              <a:solidFill>
                <a:srgbClr val="344F63"/>
              </a:solidFill>
              <a:latin typeface="Arial Narrow" panose="020B0606020202030204" pitchFamily="34" charset="0"/>
              <a:ea typeface="Calibri" panose="020F0502020204030204" pitchFamily="34" charset="0"/>
              <a:cs typeface="Calibri" panose="020F0502020204030204" pitchFamily="34" charset="0"/>
            </a:endParaRPr>
          </a:p>
        </p:txBody>
      </p:sp>
      <p:sp>
        <p:nvSpPr>
          <p:cNvPr id="94" name="TextBox 93">
            <a:extLst>
              <a:ext uri="{FF2B5EF4-FFF2-40B4-BE49-F238E27FC236}">
                <a16:creationId xmlns:a16="http://schemas.microsoft.com/office/drawing/2014/main" id="{A0403555-5E76-96F8-D40F-A0C0421AB196}"/>
              </a:ext>
            </a:extLst>
          </p:cNvPr>
          <p:cNvSpPr txBox="1"/>
          <p:nvPr/>
        </p:nvSpPr>
        <p:spPr>
          <a:xfrm>
            <a:off x="7977403" y="4195522"/>
            <a:ext cx="615262" cy="369332"/>
          </a:xfrm>
          <a:prstGeom prst="rect">
            <a:avLst/>
          </a:prstGeom>
          <a:noFill/>
        </p:spPr>
        <p:txBody>
          <a:bodyPr wrap="square" rtlCol="0">
            <a:spAutoFit/>
          </a:bodyPr>
          <a:lstStyle/>
          <a:p>
            <a:pPr algn="r"/>
            <a:r>
              <a:rPr lang="fr-FR" b="1" dirty="0">
                <a:solidFill>
                  <a:srgbClr val="344F63"/>
                </a:solidFill>
                <a:latin typeface="Arial Narrow" panose="020B0606020202030204" pitchFamily="34" charset="0"/>
                <a:ea typeface="Calibri" panose="020F0502020204030204" pitchFamily="34" charset="0"/>
                <a:cs typeface="Calibri" panose="020F0502020204030204" pitchFamily="34" charset="0"/>
              </a:rPr>
              <a:t>5.6</a:t>
            </a:r>
            <a:endParaRPr lang="en-GB" b="1" dirty="0">
              <a:solidFill>
                <a:srgbClr val="344F63"/>
              </a:solidFill>
              <a:latin typeface="Arial Narrow" panose="020B0606020202030204" pitchFamily="34" charset="0"/>
              <a:ea typeface="Calibri" panose="020F0502020204030204" pitchFamily="34" charset="0"/>
              <a:cs typeface="Calibri" panose="020F0502020204030204" pitchFamily="34" charset="0"/>
            </a:endParaRPr>
          </a:p>
        </p:txBody>
      </p:sp>
      <p:sp>
        <p:nvSpPr>
          <p:cNvPr id="95" name="TextBox 94">
            <a:extLst>
              <a:ext uri="{FF2B5EF4-FFF2-40B4-BE49-F238E27FC236}">
                <a16:creationId xmlns:a16="http://schemas.microsoft.com/office/drawing/2014/main" id="{AB18025F-C5FF-3CC8-1A8C-A8D7E4D9B8CD}"/>
              </a:ext>
            </a:extLst>
          </p:cNvPr>
          <p:cNvSpPr txBox="1"/>
          <p:nvPr/>
        </p:nvSpPr>
        <p:spPr>
          <a:xfrm>
            <a:off x="9069246" y="4195497"/>
            <a:ext cx="545030" cy="369332"/>
          </a:xfrm>
          <a:prstGeom prst="rect">
            <a:avLst/>
          </a:prstGeom>
          <a:noFill/>
        </p:spPr>
        <p:txBody>
          <a:bodyPr wrap="square" rtlCol="0">
            <a:spAutoFit/>
          </a:bodyPr>
          <a:lstStyle/>
          <a:p>
            <a:pPr algn="r"/>
            <a:r>
              <a:rPr lang="fr-FR" b="1" dirty="0">
                <a:solidFill>
                  <a:srgbClr val="344F63"/>
                </a:solidFill>
                <a:latin typeface="Arial Narrow" panose="020B0606020202030204" pitchFamily="34" charset="0"/>
                <a:ea typeface="Calibri" panose="020F0502020204030204" pitchFamily="34" charset="0"/>
                <a:cs typeface="Calibri" panose="020F0502020204030204" pitchFamily="34" charset="0"/>
              </a:rPr>
              <a:t>7.3</a:t>
            </a:r>
            <a:endParaRPr lang="en-GB" b="1" dirty="0">
              <a:solidFill>
                <a:srgbClr val="344F63"/>
              </a:solidFill>
              <a:latin typeface="Arial Narrow" panose="020B0606020202030204" pitchFamily="34" charset="0"/>
              <a:ea typeface="Calibri" panose="020F0502020204030204" pitchFamily="34" charset="0"/>
              <a:cs typeface="Calibri" panose="020F0502020204030204" pitchFamily="34" charset="0"/>
            </a:endParaRPr>
          </a:p>
        </p:txBody>
      </p:sp>
      <p:sp>
        <p:nvSpPr>
          <p:cNvPr id="96" name="TextBox 95">
            <a:extLst>
              <a:ext uri="{FF2B5EF4-FFF2-40B4-BE49-F238E27FC236}">
                <a16:creationId xmlns:a16="http://schemas.microsoft.com/office/drawing/2014/main" id="{5F7227CD-7363-606E-8B2B-84F5A3F78418}"/>
              </a:ext>
            </a:extLst>
          </p:cNvPr>
          <p:cNvSpPr txBox="1"/>
          <p:nvPr/>
        </p:nvSpPr>
        <p:spPr>
          <a:xfrm>
            <a:off x="10054119" y="4195522"/>
            <a:ext cx="509310" cy="369332"/>
          </a:xfrm>
          <a:prstGeom prst="rect">
            <a:avLst/>
          </a:prstGeom>
          <a:noFill/>
        </p:spPr>
        <p:txBody>
          <a:bodyPr wrap="square" rtlCol="0">
            <a:spAutoFit/>
          </a:bodyPr>
          <a:lstStyle/>
          <a:p>
            <a:pPr algn="r"/>
            <a:r>
              <a:rPr lang="fr-FR" b="1" dirty="0">
                <a:solidFill>
                  <a:srgbClr val="344F63"/>
                </a:solidFill>
                <a:latin typeface="Arial Narrow" panose="020B0606020202030204" pitchFamily="34" charset="0"/>
                <a:ea typeface="Calibri" panose="020F0502020204030204" pitchFamily="34" charset="0"/>
                <a:cs typeface="Calibri" panose="020F0502020204030204" pitchFamily="34" charset="0"/>
              </a:rPr>
              <a:t>6.6</a:t>
            </a:r>
            <a:endParaRPr lang="en-GB" b="1" dirty="0">
              <a:solidFill>
                <a:srgbClr val="344F63"/>
              </a:solidFill>
              <a:latin typeface="Arial Narrow" panose="020B0606020202030204" pitchFamily="34" charset="0"/>
              <a:ea typeface="Calibri" panose="020F0502020204030204" pitchFamily="34" charset="0"/>
              <a:cs typeface="Calibri" panose="020F0502020204030204" pitchFamily="34" charset="0"/>
            </a:endParaRPr>
          </a:p>
        </p:txBody>
      </p:sp>
      <p:sp>
        <p:nvSpPr>
          <p:cNvPr id="97" name="TextBox 96">
            <a:extLst>
              <a:ext uri="{FF2B5EF4-FFF2-40B4-BE49-F238E27FC236}">
                <a16:creationId xmlns:a16="http://schemas.microsoft.com/office/drawing/2014/main" id="{4C387A03-5E12-6927-E2E0-8A39DA264AE0}"/>
              </a:ext>
            </a:extLst>
          </p:cNvPr>
          <p:cNvSpPr txBox="1"/>
          <p:nvPr/>
        </p:nvSpPr>
        <p:spPr>
          <a:xfrm>
            <a:off x="8027790" y="5221682"/>
            <a:ext cx="598093" cy="369332"/>
          </a:xfrm>
          <a:prstGeom prst="rect">
            <a:avLst/>
          </a:prstGeom>
          <a:noFill/>
        </p:spPr>
        <p:txBody>
          <a:bodyPr wrap="square" rtlCol="0">
            <a:spAutoFit/>
          </a:bodyPr>
          <a:lstStyle/>
          <a:p>
            <a:pPr algn="r"/>
            <a:r>
              <a:rPr lang="fr-FR" b="1" dirty="0">
                <a:solidFill>
                  <a:srgbClr val="344F63"/>
                </a:solidFill>
                <a:latin typeface="Arial Narrow" panose="020B0606020202030204" pitchFamily="34" charset="0"/>
                <a:ea typeface="Calibri" panose="020F0502020204030204" pitchFamily="34" charset="0"/>
                <a:cs typeface="Calibri" panose="020F0502020204030204" pitchFamily="34" charset="0"/>
              </a:rPr>
              <a:t>-9.3</a:t>
            </a:r>
            <a:endParaRPr lang="en-GB" b="1" dirty="0">
              <a:solidFill>
                <a:srgbClr val="344F63"/>
              </a:solidFill>
              <a:latin typeface="Arial Narrow" panose="020B0606020202030204" pitchFamily="34" charset="0"/>
              <a:ea typeface="Calibri" panose="020F0502020204030204" pitchFamily="34" charset="0"/>
              <a:cs typeface="Calibri" panose="020F0502020204030204" pitchFamily="34" charset="0"/>
            </a:endParaRPr>
          </a:p>
        </p:txBody>
      </p:sp>
      <p:sp>
        <p:nvSpPr>
          <p:cNvPr id="98" name="TextBox 97">
            <a:extLst>
              <a:ext uri="{FF2B5EF4-FFF2-40B4-BE49-F238E27FC236}">
                <a16:creationId xmlns:a16="http://schemas.microsoft.com/office/drawing/2014/main" id="{8D65C064-4160-DA4B-E4E6-23244C5EE00A}"/>
              </a:ext>
            </a:extLst>
          </p:cNvPr>
          <p:cNvSpPr txBox="1"/>
          <p:nvPr/>
        </p:nvSpPr>
        <p:spPr>
          <a:xfrm>
            <a:off x="9032650" y="5221657"/>
            <a:ext cx="574239" cy="369332"/>
          </a:xfrm>
          <a:prstGeom prst="rect">
            <a:avLst/>
          </a:prstGeom>
          <a:noFill/>
        </p:spPr>
        <p:txBody>
          <a:bodyPr wrap="square" rtlCol="0">
            <a:spAutoFit/>
          </a:bodyPr>
          <a:lstStyle/>
          <a:p>
            <a:pPr algn="r"/>
            <a:r>
              <a:rPr lang="fr-FR" b="1" dirty="0">
                <a:solidFill>
                  <a:srgbClr val="344F63"/>
                </a:solidFill>
                <a:latin typeface="Arial Narrow" panose="020B0606020202030204" pitchFamily="34" charset="0"/>
                <a:ea typeface="Calibri" panose="020F0502020204030204" pitchFamily="34" charset="0"/>
                <a:cs typeface="Calibri" panose="020F0502020204030204" pitchFamily="34" charset="0"/>
              </a:rPr>
              <a:t>-8.3</a:t>
            </a:r>
            <a:endParaRPr lang="en-GB" b="1" dirty="0">
              <a:solidFill>
                <a:srgbClr val="344F63"/>
              </a:solidFill>
              <a:latin typeface="Arial Narrow" panose="020B0606020202030204" pitchFamily="34" charset="0"/>
              <a:ea typeface="Calibri" panose="020F0502020204030204" pitchFamily="34" charset="0"/>
              <a:cs typeface="Calibri" panose="020F0502020204030204" pitchFamily="34" charset="0"/>
            </a:endParaRPr>
          </a:p>
        </p:txBody>
      </p:sp>
      <p:sp>
        <p:nvSpPr>
          <p:cNvPr id="99" name="TextBox 98">
            <a:extLst>
              <a:ext uri="{FF2B5EF4-FFF2-40B4-BE49-F238E27FC236}">
                <a16:creationId xmlns:a16="http://schemas.microsoft.com/office/drawing/2014/main" id="{B57CCADC-00F4-21D3-D878-FA1EBB18FC29}"/>
              </a:ext>
            </a:extLst>
          </p:cNvPr>
          <p:cNvSpPr txBox="1"/>
          <p:nvPr/>
        </p:nvSpPr>
        <p:spPr>
          <a:xfrm>
            <a:off x="10008868" y="5221682"/>
            <a:ext cx="576488" cy="369332"/>
          </a:xfrm>
          <a:prstGeom prst="rect">
            <a:avLst/>
          </a:prstGeom>
          <a:noFill/>
        </p:spPr>
        <p:txBody>
          <a:bodyPr wrap="square" rtlCol="0">
            <a:spAutoFit/>
          </a:bodyPr>
          <a:lstStyle/>
          <a:p>
            <a:pPr algn="r"/>
            <a:r>
              <a:rPr lang="fr-FR" b="1" dirty="0">
                <a:solidFill>
                  <a:srgbClr val="344F63"/>
                </a:solidFill>
                <a:latin typeface="Arial Narrow" panose="020B0606020202030204" pitchFamily="34" charset="0"/>
                <a:ea typeface="Calibri" panose="020F0502020204030204" pitchFamily="34" charset="0"/>
                <a:cs typeface="Calibri" panose="020F0502020204030204" pitchFamily="34" charset="0"/>
              </a:rPr>
              <a:t>-6.3</a:t>
            </a:r>
            <a:endParaRPr lang="en-GB" b="1" dirty="0">
              <a:solidFill>
                <a:srgbClr val="344F63"/>
              </a:solidFill>
              <a:latin typeface="Arial Narrow" panose="020B0606020202030204" pitchFamily="34" charset="0"/>
              <a:ea typeface="Calibri" panose="020F0502020204030204" pitchFamily="34" charset="0"/>
              <a:cs typeface="Calibri" panose="020F0502020204030204" pitchFamily="34" charset="0"/>
            </a:endParaRPr>
          </a:p>
        </p:txBody>
      </p:sp>
      <p:sp>
        <p:nvSpPr>
          <p:cNvPr id="100" name="Google Shape;330;p21">
            <a:extLst>
              <a:ext uri="{FF2B5EF4-FFF2-40B4-BE49-F238E27FC236}">
                <a16:creationId xmlns:a16="http://schemas.microsoft.com/office/drawing/2014/main" id="{1E0845AE-619E-D3F7-B807-8C70EF0AB3B5}"/>
              </a:ext>
            </a:extLst>
          </p:cNvPr>
          <p:cNvSpPr/>
          <p:nvPr/>
        </p:nvSpPr>
        <p:spPr>
          <a:xfrm>
            <a:off x="687649" y="4963352"/>
            <a:ext cx="838465" cy="885942"/>
          </a:xfrm>
          <a:prstGeom prst="roundRect">
            <a:avLst>
              <a:gd name="adj" fmla="val 0"/>
            </a:avLst>
          </a:prstGeom>
          <a:solidFill>
            <a:srgbClr val="344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02" name="Graphic 101" descr="Upward trend with solid fill">
            <a:extLst>
              <a:ext uri="{FF2B5EF4-FFF2-40B4-BE49-F238E27FC236}">
                <a16:creationId xmlns:a16="http://schemas.microsoft.com/office/drawing/2014/main" id="{1BCA4926-0EA1-A0A2-A6B2-CD805CE7FC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1610" y="2024916"/>
            <a:ext cx="645339" cy="645339"/>
          </a:xfrm>
          <a:prstGeom prst="rect">
            <a:avLst/>
          </a:prstGeom>
        </p:spPr>
      </p:pic>
      <p:pic>
        <p:nvPicPr>
          <p:cNvPr id="106" name="Graphic 105" descr="Tag with solid fill">
            <a:extLst>
              <a:ext uri="{FF2B5EF4-FFF2-40B4-BE49-F238E27FC236}">
                <a16:creationId xmlns:a16="http://schemas.microsoft.com/office/drawing/2014/main" id="{132735D1-7AC6-7515-8A3A-A81D95ED33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4725" y="4023110"/>
            <a:ext cx="724115" cy="724115"/>
          </a:xfrm>
          <a:prstGeom prst="rect">
            <a:avLst/>
          </a:prstGeom>
        </p:spPr>
      </p:pic>
      <p:pic>
        <p:nvPicPr>
          <p:cNvPr id="108" name="Graphic 107" descr="Scales of justice with solid fill">
            <a:extLst>
              <a:ext uri="{FF2B5EF4-FFF2-40B4-BE49-F238E27FC236}">
                <a16:creationId xmlns:a16="http://schemas.microsoft.com/office/drawing/2014/main" id="{6A37D7A5-587A-2F16-A459-6B7A17283CD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8494" y="5046264"/>
            <a:ext cx="662555" cy="662555"/>
          </a:xfrm>
          <a:prstGeom prst="rect">
            <a:avLst/>
          </a:prstGeom>
        </p:spPr>
      </p:pic>
      <p:pic>
        <p:nvPicPr>
          <p:cNvPr id="4" name="Graphic 3" descr="Group with solid fill">
            <a:extLst>
              <a:ext uri="{FF2B5EF4-FFF2-40B4-BE49-F238E27FC236}">
                <a16:creationId xmlns:a16="http://schemas.microsoft.com/office/drawing/2014/main" id="{FAB80A2B-F918-C39E-BBB4-E841AEFC9D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8158" y="3061260"/>
            <a:ext cx="732523" cy="732523"/>
          </a:xfrm>
          <a:prstGeom prst="rect">
            <a:avLst/>
          </a:prstGeom>
        </p:spPr>
      </p:pic>
      <p:sp>
        <p:nvSpPr>
          <p:cNvPr id="6" name="Google Shape;300;p21">
            <a:extLst>
              <a:ext uri="{FF2B5EF4-FFF2-40B4-BE49-F238E27FC236}">
                <a16:creationId xmlns:a16="http://schemas.microsoft.com/office/drawing/2014/main" id="{C4861024-4A8A-8A4F-CFAB-B5FB2B66452E}"/>
              </a:ext>
            </a:extLst>
          </p:cNvPr>
          <p:cNvSpPr/>
          <p:nvPr/>
        </p:nvSpPr>
        <p:spPr>
          <a:xfrm>
            <a:off x="10883618" y="2920866"/>
            <a:ext cx="838465" cy="885942"/>
          </a:xfrm>
          <a:prstGeom prst="roundRect">
            <a:avLst>
              <a:gd name="adj" fmla="val 0"/>
            </a:avLst>
          </a:prstGeom>
          <a:noFill/>
          <a:ln w="19050" cap="flat" cmpd="sng">
            <a:solidFill>
              <a:srgbClr val="FFBD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3;p21">
            <a:extLst>
              <a:ext uri="{FF2B5EF4-FFF2-40B4-BE49-F238E27FC236}">
                <a16:creationId xmlns:a16="http://schemas.microsoft.com/office/drawing/2014/main" id="{7D2A5C73-892E-E237-B2E5-160F69C0E863}"/>
              </a:ext>
            </a:extLst>
          </p:cNvPr>
          <p:cNvSpPr/>
          <p:nvPr/>
        </p:nvSpPr>
        <p:spPr>
          <a:xfrm>
            <a:off x="10875463" y="3937166"/>
            <a:ext cx="838465" cy="885942"/>
          </a:xfrm>
          <a:prstGeom prst="roundRect">
            <a:avLst>
              <a:gd name="adj" fmla="val 0"/>
            </a:avLst>
          </a:prstGeom>
          <a:noFill/>
          <a:ln w="19050" cap="flat" cmpd="sng">
            <a:solidFill>
              <a:srgbClr val="8F28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13;p21">
            <a:extLst>
              <a:ext uri="{FF2B5EF4-FFF2-40B4-BE49-F238E27FC236}">
                <a16:creationId xmlns:a16="http://schemas.microsoft.com/office/drawing/2014/main" id="{76240317-7735-29F5-BA33-23302FAF3306}"/>
              </a:ext>
            </a:extLst>
          </p:cNvPr>
          <p:cNvSpPr/>
          <p:nvPr/>
        </p:nvSpPr>
        <p:spPr>
          <a:xfrm>
            <a:off x="10883619" y="1914372"/>
            <a:ext cx="838465" cy="885942"/>
          </a:xfrm>
          <a:prstGeom prst="roundRect">
            <a:avLst>
              <a:gd name="adj" fmla="val 0"/>
            </a:avLst>
          </a:prstGeom>
          <a:noFill/>
          <a:ln w="19050" cap="flat" cmpd="sng">
            <a:solidFill>
              <a:srgbClr val="1AAE8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5;p21">
            <a:extLst>
              <a:ext uri="{FF2B5EF4-FFF2-40B4-BE49-F238E27FC236}">
                <a16:creationId xmlns:a16="http://schemas.microsoft.com/office/drawing/2014/main" id="{B022AE85-23C4-51F5-A8E7-ADB36A2A6F4D}"/>
              </a:ext>
            </a:extLst>
          </p:cNvPr>
          <p:cNvSpPr txBox="1">
            <a:spLocks/>
          </p:cNvSpPr>
          <p:nvPr/>
        </p:nvSpPr>
        <p:spPr>
          <a:xfrm>
            <a:off x="10830860" y="1425440"/>
            <a:ext cx="838465" cy="423646"/>
          </a:xfrm>
          <a:prstGeom prst="rect">
            <a:avLst/>
          </a:prstGeom>
        </p:spPr>
        <p:txBody>
          <a:bodyPr spcFirstLastPara="1" vert="horz" wrap="square" lIns="91425" tIns="91425" rIns="91425" bIns="91425" rtlCol="0" anchor="ctr" anchorCtr="0">
            <a:noAutofit/>
          </a:bodyPr>
          <a:lstStyle>
            <a:lvl1pPr algn="l" rtl="0" eaLnBrk="1" latinLnBrk="0" hangingPunct="1">
              <a:spcBef>
                <a:spcPct val="0"/>
              </a:spcBef>
              <a:buNone/>
              <a:defRPr kumimoji="0" sz="3600" b="1" kern="1200">
                <a:solidFill>
                  <a:srgbClr val="344F63"/>
                </a:solidFill>
                <a:latin typeface="+mj-lt"/>
                <a:ea typeface="+mj-ea"/>
                <a:cs typeface="+mj-cs"/>
              </a:defRPr>
            </a:lvl1pPr>
          </a:lstStyle>
          <a:p>
            <a:pPr algn="ctr">
              <a:spcBef>
                <a:spcPts val="0"/>
              </a:spcBef>
            </a:pPr>
            <a:r>
              <a:rPr lang="en" sz="1680" dirty="0">
                <a:latin typeface="Calibri" panose="020F0502020204030204" pitchFamily="34" charset="0"/>
                <a:ea typeface="Calibri" panose="020F0502020204030204" pitchFamily="34" charset="0"/>
                <a:cs typeface="Calibri" panose="020F0502020204030204" pitchFamily="34" charset="0"/>
              </a:rPr>
              <a:t>2027</a:t>
            </a:r>
          </a:p>
        </p:txBody>
      </p:sp>
      <p:sp>
        <p:nvSpPr>
          <p:cNvPr id="27" name="Google Shape;303;p21">
            <a:extLst>
              <a:ext uri="{FF2B5EF4-FFF2-40B4-BE49-F238E27FC236}">
                <a16:creationId xmlns:a16="http://schemas.microsoft.com/office/drawing/2014/main" id="{2ED57A92-99B5-B54B-130E-BE7173ECC2D7}"/>
              </a:ext>
            </a:extLst>
          </p:cNvPr>
          <p:cNvSpPr/>
          <p:nvPr/>
        </p:nvSpPr>
        <p:spPr>
          <a:xfrm>
            <a:off x="10868817" y="4963352"/>
            <a:ext cx="838465" cy="885942"/>
          </a:xfrm>
          <a:prstGeom prst="roundRect">
            <a:avLst>
              <a:gd name="adj" fmla="val 0"/>
            </a:avLst>
          </a:prstGeom>
          <a:noFill/>
          <a:ln w="19050" cap="flat" cmpd="sng">
            <a:solidFill>
              <a:srgbClr val="344F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TextBox 28">
            <a:extLst>
              <a:ext uri="{FF2B5EF4-FFF2-40B4-BE49-F238E27FC236}">
                <a16:creationId xmlns:a16="http://schemas.microsoft.com/office/drawing/2014/main" id="{B2C570BC-D8FD-0B9D-58A6-E0CB322AA762}"/>
              </a:ext>
            </a:extLst>
          </p:cNvPr>
          <p:cNvSpPr txBox="1"/>
          <p:nvPr/>
        </p:nvSpPr>
        <p:spPr>
          <a:xfrm>
            <a:off x="10985580" y="2163654"/>
            <a:ext cx="559281" cy="369332"/>
          </a:xfrm>
          <a:prstGeom prst="rect">
            <a:avLst/>
          </a:prstGeom>
          <a:noFill/>
        </p:spPr>
        <p:txBody>
          <a:bodyPr wrap="square" rtlCol="0">
            <a:spAutoFit/>
          </a:bodyPr>
          <a:lstStyle/>
          <a:p>
            <a:pPr algn="r"/>
            <a:r>
              <a:rPr lang="fr-FR" b="1" dirty="0">
                <a:solidFill>
                  <a:srgbClr val="344F63"/>
                </a:solidFill>
                <a:latin typeface="Arial Narrow" panose="020B0606020202030204" pitchFamily="34" charset="0"/>
                <a:ea typeface="Calibri" panose="020F0502020204030204" pitchFamily="34" charset="0"/>
                <a:cs typeface="Calibri" panose="020F0502020204030204" pitchFamily="34" charset="0"/>
              </a:rPr>
              <a:t>2.2</a:t>
            </a:r>
            <a:endParaRPr lang="en-GB" b="1" dirty="0">
              <a:solidFill>
                <a:srgbClr val="344F63"/>
              </a:solidFill>
              <a:latin typeface="Arial Narrow" panose="020B0606020202030204" pitchFamily="34" charset="0"/>
              <a:ea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E85D8ADB-5309-0189-5F53-B4C550593663}"/>
              </a:ext>
            </a:extLst>
          </p:cNvPr>
          <p:cNvSpPr txBox="1"/>
          <p:nvPr/>
        </p:nvSpPr>
        <p:spPr>
          <a:xfrm>
            <a:off x="10982906" y="3179171"/>
            <a:ext cx="559144" cy="369332"/>
          </a:xfrm>
          <a:prstGeom prst="rect">
            <a:avLst/>
          </a:prstGeom>
          <a:noFill/>
        </p:spPr>
        <p:txBody>
          <a:bodyPr wrap="square" rtlCol="0">
            <a:spAutoFit/>
          </a:bodyPr>
          <a:lstStyle/>
          <a:p>
            <a:pPr algn="r"/>
            <a:r>
              <a:rPr lang="fr-FR" b="1" dirty="0">
                <a:solidFill>
                  <a:srgbClr val="344F63"/>
                </a:solidFill>
                <a:latin typeface="Arial Narrow" panose="020B0606020202030204" pitchFamily="34" charset="0"/>
                <a:ea typeface="Calibri" panose="020F0502020204030204" pitchFamily="34" charset="0"/>
                <a:cs typeface="Calibri" panose="020F0502020204030204" pitchFamily="34" charset="0"/>
              </a:rPr>
              <a:t>5.7</a:t>
            </a:r>
            <a:endParaRPr lang="en-GB" b="1" dirty="0">
              <a:solidFill>
                <a:srgbClr val="344F63"/>
              </a:solidFill>
              <a:latin typeface="Arial Narrow" panose="020B0606020202030204" pitchFamily="34" charset="0"/>
              <a:ea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40A6510F-2A91-A45F-B412-AF9C711DD750}"/>
              </a:ext>
            </a:extLst>
          </p:cNvPr>
          <p:cNvSpPr txBox="1"/>
          <p:nvPr/>
        </p:nvSpPr>
        <p:spPr>
          <a:xfrm>
            <a:off x="11041843" y="4195471"/>
            <a:ext cx="509310" cy="369332"/>
          </a:xfrm>
          <a:prstGeom prst="rect">
            <a:avLst/>
          </a:prstGeom>
          <a:noFill/>
        </p:spPr>
        <p:txBody>
          <a:bodyPr wrap="square" rtlCol="0">
            <a:spAutoFit/>
          </a:bodyPr>
          <a:lstStyle/>
          <a:p>
            <a:pPr algn="r"/>
            <a:r>
              <a:rPr lang="fr-FR" b="1" dirty="0">
                <a:solidFill>
                  <a:srgbClr val="344F63"/>
                </a:solidFill>
                <a:latin typeface="Arial Narrow" panose="020B0606020202030204" pitchFamily="34" charset="0"/>
                <a:ea typeface="Calibri" panose="020F0502020204030204" pitchFamily="34" charset="0"/>
                <a:cs typeface="Calibri" panose="020F0502020204030204" pitchFamily="34" charset="0"/>
              </a:rPr>
              <a:t>3.0</a:t>
            </a:r>
            <a:endParaRPr lang="en-GB" b="1" dirty="0">
              <a:solidFill>
                <a:srgbClr val="344F63"/>
              </a:solidFill>
              <a:latin typeface="Arial Narrow" panose="020B0606020202030204" pitchFamily="34" charset="0"/>
              <a:ea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12198A81-D416-2F83-13A7-DA1FE30377D9}"/>
              </a:ext>
            </a:extLst>
          </p:cNvPr>
          <p:cNvSpPr txBox="1"/>
          <p:nvPr/>
        </p:nvSpPr>
        <p:spPr>
          <a:xfrm>
            <a:off x="10980550" y="5221657"/>
            <a:ext cx="576488" cy="369332"/>
          </a:xfrm>
          <a:prstGeom prst="rect">
            <a:avLst/>
          </a:prstGeom>
          <a:noFill/>
        </p:spPr>
        <p:txBody>
          <a:bodyPr wrap="square" rtlCol="0">
            <a:spAutoFit/>
          </a:bodyPr>
          <a:lstStyle/>
          <a:p>
            <a:pPr algn="r"/>
            <a:r>
              <a:rPr lang="fr-FR" b="1" dirty="0">
                <a:solidFill>
                  <a:srgbClr val="344F63"/>
                </a:solidFill>
                <a:latin typeface="Arial Narrow" panose="020B0606020202030204" pitchFamily="34" charset="0"/>
                <a:ea typeface="Calibri" panose="020F0502020204030204" pitchFamily="34" charset="0"/>
                <a:cs typeface="Calibri" panose="020F0502020204030204" pitchFamily="34" charset="0"/>
              </a:rPr>
              <a:t>-6.3</a:t>
            </a:r>
            <a:endParaRPr lang="en-GB" b="1" dirty="0">
              <a:solidFill>
                <a:srgbClr val="344F63"/>
              </a:solidFill>
              <a:latin typeface="Arial Narrow" panose="020B0606020202030204" pitchFamily="34" charset="0"/>
              <a:ea typeface="Calibri" panose="020F0502020204030204" pitchFamily="34" charset="0"/>
              <a:cs typeface="Calibri" panose="020F0502020204030204" pitchFamily="34" charset="0"/>
            </a:endParaRPr>
          </a:p>
        </p:txBody>
      </p:sp>
      <p:sp>
        <p:nvSpPr>
          <p:cNvPr id="40" name="Title 2">
            <a:extLst>
              <a:ext uri="{FF2B5EF4-FFF2-40B4-BE49-F238E27FC236}">
                <a16:creationId xmlns:a16="http://schemas.microsoft.com/office/drawing/2014/main" id="{9939E6E0-5558-5FFD-86D6-3A75C42293B9}"/>
              </a:ext>
            </a:extLst>
          </p:cNvPr>
          <p:cNvSpPr txBox="1">
            <a:spLocks/>
          </p:cNvSpPr>
          <p:nvPr/>
        </p:nvSpPr>
        <p:spPr>
          <a:xfrm>
            <a:off x="684291" y="349307"/>
            <a:ext cx="11012993" cy="766800"/>
          </a:xfrm>
          <a:prstGeom prst="rect">
            <a:avLst/>
          </a:prstGeom>
        </p:spPr>
        <p:txBody>
          <a:bodyPr vert="horz" lIns="91440" tIns="45720" rIns="91440" bIns="45720" rtlCol="0" anchor="ctr">
            <a:noAutofit/>
          </a:bodyPr>
          <a:lstStyle>
            <a:lvl1pPr algn="l" rtl="0" eaLnBrk="1" latinLnBrk="0" hangingPunct="1">
              <a:spcBef>
                <a:spcPct val="0"/>
              </a:spcBef>
              <a:buNone/>
              <a:defRPr kumimoji="0" sz="3600" b="1" kern="1200">
                <a:solidFill>
                  <a:srgbClr val="914336"/>
                </a:solidFill>
                <a:latin typeface="+mj-lt"/>
                <a:ea typeface="+mj-ea"/>
                <a:cs typeface="+mj-cs"/>
              </a:defRPr>
            </a:lvl1pPr>
          </a:lstStyle>
          <a:p>
            <a:r>
              <a:rPr lang="en-US" dirty="0">
                <a:solidFill>
                  <a:srgbClr val="344F63"/>
                </a:solidFill>
                <a:latin typeface="Calibri" panose="020F0502020204030204" pitchFamily="34" charset="0"/>
                <a:ea typeface="Calibri" panose="020F0502020204030204" pitchFamily="34" charset="0"/>
                <a:cs typeface="Calibri" panose="020F0502020204030204" pitchFamily="34" charset="0"/>
              </a:rPr>
              <a:t>GDP growth is expected to recover gradually</a:t>
            </a:r>
            <a:endParaRPr lang="en-GB" dirty="0">
              <a:solidFill>
                <a:srgbClr val="344F63"/>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1884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96F8F-0DB5-4733-963F-3972149FD521}"/>
              </a:ext>
            </a:extLst>
          </p:cNvPr>
          <p:cNvSpPr>
            <a:spLocks noGrp="1"/>
          </p:cNvSpPr>
          <p:nvPr>
            <p:ph type="title"/>
          </p:nvPr>
        </p:nvSpPr>
        <p:spPr>
          <a:xfrm>
            <a:off x="157033" y="2536450"/>
            <a:ext cx="2963691" cy="1785104"/>
          </a:xfrm>
        </p:spPr>
        <p:txBody>
          <a:bodyPr/>
          <a:lstStyle/>
          <a:p>
            <a:pPr>
              <a:lnSpc>
                <a:spcPts val="4400"/>
              </a:lnSpc>
            </a:pPr>
            <a:r>
              <a:rPr lang="en-US" sz="4000" dirty="0">
                <a:latin typeface="Calibri" panose="020F0502020204030204" pitchFamily="34" charset="0"/>
                <a:cs typeface="Calibri" panose="020F0502020204030204" pitchFamily="34" charset="0"/>
              </a:rPr>
              <a:t>Addressing fiscal</a:t>
            </a:r>
            <a:r>
              <a:rPr lang="en-US" sz="4000" b="1" dirty="0">
                <a:latin typeface="Calibri" panose="020F0502020204030204" pitchFamily="34" charset="0"/>
                <a:cs typeface="Calibri" panose="020F0502020204030204" pitchFamily="34" charset="0"/>
              </a:rPr>
              <a:t> </a:t>
            </a:r>
            <a:br>
              <a:rPr lang="en-US" sz="4000" b="1" dirty="0">
                <a:latin typeface="Calibri" panose="020F0502020204030204" pitchFamily="34" charset="0"/>
                <a:cs typeface="Calibri" panose="020F0502020204030204" pitchFamily="34" charset="0"/>
              </a:rPr>
            </a:br>
            <a:r>
              <a:rPr lang="en-US" sz="4000" b="1" dirty="0">
                <a:latin typeface="Calibri" panose="020F0502020204030204" pitchFamily="34" charset="0"/>
                <a:cs typeface="Calibri" panose="020F0502020204030204" pitchFamily="34" charset="0"/>
              </a:rPr>
              <a:t>challenges</a:t>
            </a:r>
            <a:endParaRPr lang="en-GB" sz="4000" b="1" dirty="0">
              <a:latin typeface="Calibri" panose="020F0502020204030204" pitchFamily="34" charset="0"/>
              <a:cs typeface="Calibri" panose="020F0502020204030204" pitchFamily="34" charset="0"/>
            </a:endParaRPr>
          </a:p>
        </p:txBody>
      </p:sp>
      <p:pic>
        <p:nvPicPr>
          <p:cNvPr id="3" name="Picture 2" descr="A black and white arrows&#10;&#10;Description automatically generated">
            <a:extLst>
              <a:ext uri="{FF2B5EF4-FFF2-40B4-BE49-F238E27FC236}">
                <a16:creationId xmlns:a16="http://schemas.microsoft.com/office/drawing/2014/main" id="{DECF8E95-BF4A-A81B-E07D-D94683E9B6D6}"/>
              </a:ext>
            </a:extLst>
          </p:cNvPr>
          <p:cNvPicPr>
            <a:picLocks noChangeAspect="1"/>
          </p:cNvPicPr>
          <p:nvPr/>
        </p:nvPicPr>
        <p:blipFill>
          <a:blip r:embed="rId2">
            <a:lum bright="70000" contrast="-70000"/>
            <a:alphaModFix/>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9651" y="156668"/>
            <a:ext cx="861417" cy="1650833"/>
          </a:xfrm>
          <a:prstGeom prst="rect">
            <a:avLst/>
          </a:prstGeom>
        </p:spPr>
      </p:pic>
      <p:pic>
        <p:nvPicPr>
          <p:cNvPr id="5" name="Picture 4" descr="Flags flying in the air&#10;&#10;AI-generated content may be incorrect.">
            <a:extLst>
              <a:ext uri="{FF2B5EF4-FFF2-40B4-BE49-F238E27FC236}">
                <a16:creationId xmlns:a16="http://schemas.microsoft.com/office/drawing/2014/main" id="{D971F6D2-AAFB-27B6-D93B-0CF8AD011E46}"/>
              </a:ext>
            </a:extLst>
          </p:cNvPr>
          <p:cNvPicPr>
            <a:picLocks noChangeAspect="1"/>
          </p:cNvPicPr>
          <p:nvPr/>
        </p:nvPicPr>
        <p:blipFill>
          <a:blip r:embed="rId4">
            <a:extLst>
              <a:ext uri="{28A0092B-C50C-407E-A947-70E740481C1C}">
                <a14:useLocalDpi xmlns:a14="http://schemas.microsoft.com/office/drawing/2010/main" val="0"/>
              </a:ext>
            </a:extLst>
          </a:blip>
          <a:srcRect r="12807"/>
          <a:stretch>
            <a:fillRect/>
          </a:stretch>
        </p:blipFill>
        <p:spPr>
          <a:xfrm>
            <a:off x="3227669" y="0"/>
            <a:ext cx="8964331" cy="6858000"/>
          </a:xfrm>
          <a:prstGeom prst="rect">
            <a:avLst/>
          </a:prstGeom>
        </p:spPr>
      </p:pic>
    </p:spTree>
    <p:extLst>
      <p:ext uri="{BB962C8B-B14F-4D97-AF65-F5344CB8AC3E}">
        <p14:creationId xmlns:p14="http://schemas.microsoft.com/office/powerpoint/2010/main" val="524534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A047E543-827A-4CB2-85BD-08F43BA6D453}" type="slidenum">
              <a:rPr lang="en-GB" smtClean="0"/>
              <a:t>6</a:t>
            </a:fld>
            <a:endParaRPr lang="en-GB"/>
          </a:p>
        </p:txBody>
      </p:sp>
      <p:sp>
        <p:nvSpPr>
          <p:cNvPr id="4" name="Title 3"/>
          <p:cNvSpPr>
            <a:spLocks noGrp="1"/>
          </p:cNvSpPr>
          <p:nvPr>
            <p:ph type="title"/>
          </p:nvPr>
        </p:nvSpPr>
        <p:spPr>
          <a:xfrm>
            <a:off x="770952" y="384437"/>
            <a:ext cx="10855621" cy="766800"/>
          </a:xfrm>
        </p:spPr>
        <p:txBody>
          <a:bodyPr/>
          <a:lstStyle/>
          <a:p>
            <a:r>
              <a:rPr lang="en-US" dirty="0">
                <a:solidFill>
                  <a:srgbClr val="344F63"/>
                </a:solidFill>
                <a:latin typeface="Calibri" panose="020F0502020204030204" pitchFamily="34" charset="0"/>
                <a:ea typeface="Calibri" panose="020F0502020204030204" pitchFamily="34" charset="0"/>
                <a:cs typeface="Calibri" panose="020F0502020204030204" pitchFamily="34" charset="0"/>
              </a:rPr>
              <a:t>Fiscal sustainability requires further fiscal consolidation beyond 2026</a:t>
            </a:r>
          </a:p>
        </p:txBody>
      </p:sp>
      <p:sp>
        <p:nvSpPr>
          <p:cNvPr id="8" name="TextBox 7">
            <a:extLst>
              <a:ext uri="{FF2B5EF4-FFF2-40B4-BE49-F238E27FC236}">
                <a16:creationId xmlns:a16="http://schemas.microsoft.com/office/drawing/2014/main" id="{0619E425-3E68-EECA-E646-9BBBC6FBD29B}"/>
              </a:ext>
            </a:extLst>
          </p:cNvPr>
          <p:cNvSpPr txBox="1"/>
          <p:nvPr/>
        </p:nvSpPr>
        <p:spPr>
          <a:xfrm>
            <a:off x="3318680" y="1368000"/>
            <a:ext cx="5554639" cy="609398"/>
          </a:xfrm>
          <a:prstGeom prst="rect">
            <a:avLst/>
          </a:prstGeom>
          <a:noFill/>
        </p:spPr>
        <p:txBody>
          <a:bodyPr wrap="square" rtlCol="0">
            <a:spAutoFit/>
          </a:bodyPr>
          <a:lstStyle/>
          <a:p>
            <a:pPr algn="ctr">
              <a:defRPr sz="1600" b="1" i="0" u="none" strike="noStrike" kern="1200" spc="0" baseline="0">
                <a:solidFill>
                  <a:srgbClr val="E6E6E6">
                    <a:lumMod val="10000"/>
                  </a:srgbClr>
                </a:solidFill>
                <a:latin typeface="Calibri" panose="020F0502020204030204" pitchFamily="34" charset="0"/>
                <a:ea typeface="+mn-ea"/>
                <a:cs typeface="Calibri" panose="020F0502020204030204" pitchFamily="34" charset="0"/>
              </a:defRPr>
            </a:pPr>
            <a:r>
              <a:rPr lang="en-US" sz="1680" dirty="0"/>
              <a:t>General </a:t>
            </a:r>
            <a:r>
              <a:rPr lang="en-US" sz="1600" dirty="0"/>
              <a:t>government</a:t>
            </a:r>
            <a:r>
              <a:rPr lang="en-US" sz="1680" dirty="0"/>
              <a:t> debt, Maastricht definition</a:t>
            </a:r>
          </a:p>
          <a:p>
            <a:pPr algn="ctr" rtl="0">
              <a:defRPr sz="1600" b="1" i="0" u="none" strike="noStrike" kern="1200" spc="0" baseline="0">
                <a:solidFill>
                  <a:srgbClr val="E6E6E6">
                    <a:lumMod val="10000"/>
                  </a:srgbClr>
                </a:solidFill>
                <a:latin typeface="Calibri" panose="020F0502020204030204" pitchFamily="34" charset="0"/>
                <a:ea typeface="+mn-ea"/>
                <a:cs typeface="Calibri" panose="020F0502020204030204" pitchFamily="34" charset="0"/>
              </a:defRPr>
            </a:pPr>
            <a:r>
              <a:rPr lang="en-US" sz="1680" dirty="0"/>
              <a:t>% of GDP</a:t>
            </a:r>
          </a:p>
        </p:txBody>
      </p:sp>
      <p:sp>
        <p:nvSpPr>
          <p:cNvPr id="5" name="TextBox 4">
            <a:extLst>
              <a:ext uri="{FF2B5EF4-FFF2-40B4-BE49-F238E27FC236}">
                <a16:creationId xmlns:a16="http://schemas.microsoft.com/office/drawing/2014/main" id="{C83F55CC-E95C-D2A9-C6F7-053DD5A0804A}"/>
              </a:ext>
            </a:extLst>
          </p:cNvPr>
          <p:cNvSpPr txBox="1"/>
          <p:nvPr/>
        </p:nvSpPr>
        <p:spPr>
          <a:xfrm>
            <a:off x="740472" y="5578497"/>
            <a:ext cx="11045128" cy="1200329"/>
          </a:xfrm>
          <a:prstGeom prst="rect">
            <a:avLst/>
          </a:prstGeom>
          <a:noFill/>
        </p:spPr>
        <p:txBody>
          <a:bodyPr wrap="square">
            <a:spAutoFit/>
          </a:bodyPr>
          <a:lstStyle/>
          <a:p>
            <a:r>
              <a:rPr lang="en-US" sz="1200" dirty="0">
                <a:solidFill>
                  <a:srgbClr val="080808"/>
                </a:solidFill>
                <a:latin typeface="Calibri" panose="020F0502020204030204" pitchFamily="34" charset="0"/>
              </a:rPr>
              <a:t>Note: In the “Current path” scenario, the structural primary deficit is based on the OECD Economic Outlook database until 2027, and the OECD Long-Term Model thereafter, adding the projected changes in ageing costs based on the EU Ageing Report 2024. The “Prudent path under fiscal rules” scenario assumes additional consolidation of the structural primary balance relative to the “Current path” trajectory, in line with Romania’s medium-term fiscal plan agreed with the European Union. This corresponds to further fiscal consolidation of 4.25% of GDP between 2027 and 2031 compared to the “Current path”, leading to a surplus of 1.7% of GDP by 2031, which is maintained thereafter. The 2025 and 2026 numbers for government debt are estimates.</a:t>
            </a:r>
          </a:p>
          <a:p>
            <a:r>
              <a:rPr lang="en-US" sz="1200" dirty="0">
                <a:solidFill>
                  <a:srgbClr val="080808"/>
                </a:solidFill>
                <a:latin typeface="Calibri" panose="020F0502020204030204" pitchFamily="34" charset="0"/>
              </a:rPr>
              <a:t>Source: OECD calculations based on OECD Economic Outlook database and Long-Term Model; EU Ageing Report 2024.</a:t>
            </a:r>
            <a:endParaRPr lang="en-GB" sz="1200" dirty="0">
              <a:solidFill>
                <a:srgbClr val="080808"/>
              </a:solidFill>
              <a:latin typeface="Calibri" panose="020F0502020204030204" pitchFamily="34" charset="0"/>
            </a:endParaRPr>
          </a:p>
        </p:txBody>
      </p:sp>
      <p:graphicFrame>
        <p:nvGraphicFramePr>
          <p:cNvPr id="6" name="Chart 5">
            <a:extLst>
              <a:ext uri="{FF2B5EF4-FFF2-40B4-BE49-F238E27FC236}">
                <a16:creationId xmlns:a16="http://schemas.microsoft.com/office/drawing/2014/main" id="{12B9607B-F852-464C-94CB-3590D89184F8}"/>
              </a:ext>
            </a:extLst>
          </p:cNvPr>
          <p:cNvGraphicFramePr>
            <a:graphicFrameLocks/>
          </p:cNvGraphicFramePr>
          <p:nvPr>
            <p:extLst>
              <p:ext uri="{D42A27DB-BD31-4B8C-83A1-F6EECF244321}">
                <p14:modId xmlns:p14="http://schemas.microsoft.com/office/powerpoint/2010/main" val="2860625244"/>
              </p:ext>
            </p:extLst>
          </p:nvPr>
        </p:nvGraphicFramePr>
        <p:xfrm>
          <a:off x="770952" y="1869440"/>
          <a:ext cx="10569712" cy="38912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02483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485C57-3C52-87B3-3B0E-EA53D5722B1B}"/>
              </a:ext>
            </a:extLst>
          </p:cNvPr>
          <p:cNvSpPr>
            <a:spLocks noGrp="1"/>
          </p:cNvSpPr>
          <p:nvPr>
            <p:ph type="title"/>
          </p:nvPr>
        </p:nvSpPr>
        <p:spPr>
          <a:xfrm>
            <a:off x="734528" y="265056"/>
            <a:ext cx="10981850" cy="1022400"/>
          </a:xfrm>
        </p:spPr>
        <p:txBody>
          <a:bodyPr/>
          <a:lstStyle/>
          <a:p>
            <a:r>
              <a:rPr lang="en-US" dirty="0">
                <a:solidFill>
                  <a:srgbClr val="344F63"/>
                </a:solidFill>
                <a:latin typeface="Calibri" panose="020F0502020204030204" pitchFamily="34" charset="0"/>
                <a:ea typeface="Calibri" panose="020F0502020204030204" pitchFamily="34" charset="0"/>
                <a:cs typeface="Calibri" panose="020F0502020204030204" pitchFamily="34" charset="0"/>
              </a:rPr>
              <a:t>Improving spending efficiency would help ensure fiscal sustainability and support resilient growth</a:t>
            </a:r>
            <a:endParaRPr lang="en-GB" dirty="0"/>
          </a:p>
        </p:txBody>
      </p:sp>
      <p:sp>
        <p:nvSpPr>
          <p:cNvPr id="2" name="TextBox 1">
            <a:extLst>
              <a:ext uri="{FF2B5EF4-FFF2-40B4-BE49-F238E27FC236}">
                <a16:creationId xmlns:a16="http://schemas.microsoft.com/office/drawing/2014/main" id="{B1EDD974-672C-0383-B9AE-1BB736F04F3A}"/>
              </a:ext>
            </a:extLst>
          </p:cNvPr>
          <p:cNvSpPr txBox="1"/>
          <p:nvPr/>
        </p:nvSpPr>
        <p:spPr>
          <a:xfrm>
            <a:off x="3318680" y="1549065"/>
            <a:ext cx="5554639" cy="584775"/>
          </a:xfrm>
          <a:prstGeom prst="rect">
            <a:avLst/>
          </a:prstGeom>
          <a:noFill/>
        </p:spPr>
        <p:txBody>
          <a:bodyPr wrap="square" rtlCol="0">
            <a:spAutoFit/>
          </a:bodyPr>
          <a:lstStyle/>
          <a:p>
            <a:pPr algn="ctr">
              <a:defRPr sz="1600" b="1" i="0" u="none" strike="noStrike" kern="1200" spc="0" baseline="0">
                <a:solidFill>
                  <a:srgbClr val="E6E6E6">
                    <a:lumMod val="10000"/>
                  </a:srgbClr>
                </a:solidFill>
                <a:latin typeface="Calibri" panose="020F0502020204030204" pitchFamily="34" charset="0"/>
                <a:ea typeface="+mn-ea"/>
                <a:cs typeface="Calibri" panose="020F0502020204030204" pitchFamily="34" charset="0"/>
              </a:defRPr>
            </a:pPr>
            <a:r>
              <a:rPr lang="en-US" sz="1600" dirty="0"/>
              <a:t>General government spending and revenue</a:t>
            </a:r>
          </a:p>
          <a:p>
            <a:pPr algn="ctr" rtl="0">
              <a:defRPr sz="1600" b="1" i="0" u="none" strike="noStrike" kern="1200" spc="0" baseline="0">
                <a:solidFill>
                  <a:srgbClr val="E6E6E6">
                    <a:lumMod val="10000"/>
                  </a:srgbClr>
                </a:solidFill>
                <a:latin typeface="Calibri" panose="020F0502020204030204" pitchFamily="34" charset="0"/>
                <a:ea typeface="+mn-ea"/>
                <a:cs typeface="Calibri" panose="020F0502020204030204" pitchFamily="34" charset="0"/>
              </a:defRPr>
            </a:pPr>
            <a:r>
              <a:rPr lang="en-US" sz="1600" dirty="0"/>
              <a:t>% of GDP</a:t>
            </a:r>
          </a:p>
        </p:txBody>
      </p:sp>
      <p:sp>
        <p:nvSpPr>
          <p:cNvPr id="4" name="Content Placeholder 1">
            <a:extLst>
              <a:ext uri="{FF2B5EF4-FFF2-40B4-BE49-F238E27FC236}">
                <a16:creationId xmlns:a16="http://schemas.microsoft.com/office/drawing/2014/main" id="{13BB9CDB-1192-888E-8D4E-67BA260817D3}"/>
              </a:ext>
            </a:extLst>
          </p:cNvPr>
          <p:cNvSpPr txBox="1">
            <a:spLocks/>
          </p:cNvSpPr>
          <p:nvPr/>
        </p:nvSpPr>
        <p:spPr>
          <a:xfrm>
            <a:off x="963620" y="6302504"/>
            <a:ext cx="10178380" cy="290440"/>
          </a:xfrm>
          <a:prstGeom prst="rect">
            <a:avLst/>
          </a:prstGeom>
        </p:spPr>
        <p:txBody>
          <a:bodyPr vert="horz">
            <a:noAutofit/>
          </a:bodyPr>
          <a:lstStyle>
            <a:lvl1pPr marL="342000" indent="-342000" algn="l" rtl="0" eaLnBrk="1" latinLnBrk="0" hangingPunct="1">
              <a:spcBef>
                <a:spcPts val="768"/>
              </a:spcBef>
              <a:buClr>
                <a:schemeClr val="tx1"/>
              </a:buClr>
              <a:buFont typeface="Arial" pitchFamily="34" charset="0"/>
              <a:buChar char="•"/>
              <a:defRPr kumimoji="0" sz="3200" kern="1200">
                <a:solidFill>
                  <a:schemeClr val="tx1"/>
                </a:solidFill>
                <a:latin typeface="+mn-lt"/>
                <a:ea typeface="+mn-ea"/>
                <a:cs typeface="+mn-cs"/>
              </a:defRPr>
            </a:lvl1pPr>
            <a:lvl2pPr marL="741600" indent="-284400" algn="l" rtl="0" eaLnBrk="1" latinLnBrk="0" hangingPunct="1">
              <a:spcBef>
                <a:spcPts val="672"/>
              </a:spcBef>
              <a:buClr>
                <a:schemeClr val="tx1"/>
              </a:buClr>
              <a:buFont typeface="Arial" pitchFamily="34" charset="0"/>
              <a:buChar char="–"/>
              <a:defRPr kumimoji="0" sz="2800" kern="1200">
                <a:solidFill>
                  <a:schemeClr val="tx1"/>
                </a:solidFill>
                <a:latin typeface="+mn-lt"/>
                <a:ea typeface="+mn-ea"/>
                <a:cs typeface="+mn-cs"/>
              </a:defRPr>
            </a:lvl2pPr>
            <a:lvl3pPr marL="1144800" indent="-230400" algn="l" rtl="0" eaLnBrk="1" latinLnBrk="0" hangingPunct="1">
              <a:spcBef>
                <a:spcPts val="576"/>
              </a:spcBef>
              <a:buClr>
                <a:schemeClr val="tx1"/>
              </a:buClr>
              <a:buFont typeface="Arial" pitchFamily="34" charset="0"/>
              <a:buChar char="•"/>
              <a:defRPr kumimoji="0" sz="2400" kern="1200">
                <a:solidFill>
                  <a:schemeClr val="tx1"/>
                </a:solidFill>
                <a:latin typeface="+mn-lt"/>
                <a:ea typeface="+mn-ea"/>
                <a:cs typeface="+mn-cs"/>
              </a:defRPr>
            </a:lvl3pPr>
            <a:lvl4pPr marL="16020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4pPr>
            <a:lvl5pPr marL="2059200" indent="-230400" algn="l" rtl="0" eaLnBrk="1" latinLnBrk="0" hangingPunct="1">
              <a:spcBef>
                <a:spcPts val="480"/>
              </a:spcBef>
              <a:buClr>
                <a:schemeClr val="tx1"/>
              </a:buClr>
              <a:buFont typeface="Arial" pitchFamily="34" charset="0"/>
              <a:buChar char="»"/>
              <a:defRPr kumimoji="0" sz="2000" kern="1200">
                <a:solidFill>
                  <a:schemeClr val="tx1"/>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lgn="just">
              <a:spcBef>
                <a:spcPts val="0"/>
              </a:spcBef>
              <a:buNone/>
            </a:pPr>
            <a:r>
              <a:rPr lang="en-GB" sz="12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Source: </a:t>
            </a:r>
            <a:r>
              <a:rPr lang="en-US" sz="12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OECD Economic Outlook database</a:t>
            </a:r>
            <a:r>
              <a:rPr lang="en-GB" sz="12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a:t>
            </a:r>
          </a:p>
        </p:txBody>
      </p:sp>
      <p:graphicFrame>
        <p:nvGraphicFramePr>
          <p:cNvPr id="8" name="Chart 7">
            <a:extLst>
              <a:ext uri="{FF2B5EF4-FFF2-40B4-BE49-F238E27FC236}">
                <a16:creationId xmlns:a16="http://schemas.microsoft.com/office/drawing/2014/main" id="{FCABCC89-4EA6-412A-87AB-C2518D198C09}"/>
              </a:ext>
            </a:extLst>
          </p:cNvPr>
          <p:cNvGraphicFramePr>
            <a:graphicFrameLocks/>
          </p:cNvGraphicFramePr>
          <p:nvPr>
            <p:extLst>
              <p:ext uri="{D42A27DB-BD31-4B8C-83A1-F6EECF244321}">
                <p14:modId xmlns:p14="http://schemas.microsoft.com/office/powerpoint/2010/main" val="94863686"/>
              </p:ext>
            </p:extLst>
          </p:nvPr>
        </p:nvGraphicFramePr>
        <p:xfrm>
          <a:off x="1008000" y="2088000"/>
          <a:ext cx="10134000" cy="41929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7692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B93BD0-9399-CBCC-1D6C-4B2E4CA4FF27}"/>
              </a:ext>
            </a:extLst>
          </p:cNvPr>
          <p:cNvSpPr>
            <a:spLocks noGrp="1"/>
          </p:cNvSpPr>
          <p:nvPr>
            <p:ph type="title"/>
          </p:nvPr>
        </p:nvSpPr>
        <p:spPr>
          <a:xfrm>
            <a:off x="725151" y="285152"/>
            <a:ext cx="10840501" cy="1022400"/>
          </a:xfrm>
        </p:spPr>
        <p:txBody>
          <a:bodyPr/>
          <a:lstStyle/>
          <a:p>
            <a:r>
              <a:rPr lang="en-GB" noProof="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Tax compliance needs to be strengthened through improved digitalisation and tax audits</a:t>
            </a:r>
          </a:p>
        </p:txBody>
      </p:sp>
      <p:sp>
        <p:nvSpPr>
          <p:cNvPr id="6" name="TextBox 5">
            <a:extLst>
              <a:ext uri="{FF2B5EF4-FFF2-40B4-BE49-F238E27FC236}">
                <a16:creationId xmlns:a16="http://schemas.microsoft.com/office/drawing/2014/main" id="{212D69A6-4318-7BB8-2538-E4CA91122948}"/>
              </a:ext>
            </a:extLst>
          </p:cNvPr>
          <p:cNvSpPr txBox="1"/>
          <p:nvPr/>
        </p:nvSpPr>
        <p:spPr>
          <a:xfrm>
            <a:off x="3107632" y="1541600"/>
            <a:ext cx="6211032" cy="537583"/>
          </a:xfrm>
          <a:prstGeom prst="rect">
            <a:avLst/>
          </a:prstGeom>
          <a:noFill/>
        </p:spPr>
        <p:txBody>
          <a:bodyPr wrap="square">
            <a:spAutoFit/>
          </a:bodyPr>
          <a:lstStyle/>
          <a:p>
            <a:pPr algn="ctr">
              <a:lnSpc>
                <a:spcPts val="1400"/>
              </a:lnSpc>
              <a:spcBef>
                <a:spcPts val="300"/>
              </a:spcBef>
              <a:spcAft>
                <a:spcPts val="300"/>
              </a:spcAft>
              <a:buNone/>
            </a:pPr>
            <a:r>
              <a:rPr lang="en-GB" sz="1600" b="1" dirty="0">
                <a:solidFill>
                  <a:schemeClr val="bg2">
                    <a:lumMod val="25000"/>
                  </a:schemeClr>
                </a:solidFill>
                <a:effectLst/>
                <a:latin typeface="Calibri" panose="020F0502020204030204" pitchFamily="34" charset="0"/>
                <a:ea typeface="Calibri" panose="020F0502020204030204" pitchFamily="34" charset="0"/>
                <a:cs typeface="Arial" panose="020B0604020202020204" pitchFamily="34" charset="0"/>
              </a:rPr>
              <a:t>Value-added tax compliance gap</a:t>
            </a:r>
          </a:p>
          <a:p>
            <a:pPr algn="ctr">
              <a:lnSpc>
                <a:spcPts val="1400"/>
              </a:lnSpc>
              <a:spcBef>
                <a:spcPts val="300"/>
              </a:spcBef>
              <a:spcAft>
                <a:spcPts val="300"/>
              </a:spcAft>
              <a:buNone/>
            </a:pPr>
            <a:r>
              <a:rPr lang="en-GB" sz="1600" b="1" dirty="0">
                <a:solidFill>
                  <a:schemeClr val="bg2">
                    <a:lumMod val="25000"/>
                  </a:schemeClr>
                </a:solidFill>
                <a:latin typeface="Calibri" panose="020F0502020204030204" pitchFamily="34" charset="0"/>
                <a:ea typeface="Calibri" panose="020F0502020204030204" pitchFamily="34" charset="0"/>
                <a:cs typeface="Arial" panose="020B0604020202020204" pitchFamily="34" charset="0"/>
              </a:rPr>
              <a:t>2024 or latest available</a:t>
            </a:r>
            <a:r>
              <a:rPr lang="en-GB" sz="1600" b="1" dirty="0">
                <a:solidFill>
                  <a:schemeClr val="bg2">
                    <a:lumMod val="25000"/>
                  </a:schemeClr>
                </a:solidFill>
                <a:effectLst/>
                <a:latin typeface="Calibri" panose="020F0502020204030204" pitchFamily="34" charset="0"/>
                <a:ea typeface="Calibri" panose="020F0502020204030204" pitchFamily="34" charset="0"/>
                <a:cs typeface="Arial" panose="020B0604020202020204" pitchFamily="34" charset="0"/>
              </a:rPr>
              <a:t>, % of estimated total </a:t>
            </a:r>
            <a:r>
              <a:rPr lang="en-GB" sz="1600" b="1" dirty="0">
                <a:solidFill>
                  <a:schemeClr val="bg2">
                    <a:lumMod val="25000"/>
                  </a:schemeClr>
                </a:solidFill>
                <a:latin typeface="Calibri" panose="020F0502020204030204" pitchFamily="34" charset="0"/>
                <a:ea typeface="Calibri" panose="020F0502020204030204" pitchFamily="34" charset="0"/>
                <a:cs typeface="Arial" panose="020B0604020202020204" pitchFamily="34" charset="0"/>
              </a:rPr>
              <a:t>value-added tax</a:t>
            </a:r>
            <a:r>
              <a:rPr lang="en-GB" sz="1600" b="1" dirty="0">
                <a:solidFill>
                  <a:schemeClr val="bg2">
                    <a:lumMod val="25000"/>
                  </a:schemeClr>
                </a:solidFill>
                <a:effectLst/>
                <a:latin typeface="Calibri" panose="020F0502020204030204" pitchFamily="34" charset="0"/>
                <a:ea typeface="Calibri" panose="020F0502020204030204" pitchFamily="34" charset="0"/>
                <a:cs typeface="Arial" panose="020B0604020202020204" pitchFamily="34" charset="0"/>
              </a:rPr>
              <a:t> liability</a:t>
            </a:r>
          </a:p>
        </p:txBody>
      </p:sp>
      <p:sp>
        <p:nvSpPr>
          <p:cNvPr id="8" name="TextBox 7">
            <a:extLst>
              <a:ext uri="{FF2B5EF4-FFF2-40B4-BE49-F238E27FC236}">
                <a16:creationId xmlns:a16="http://schemas.microsoft.com/office/drawing/2014/main" id="{E9115ABD-DD13-28DA-1AB4-959CC69F3F64}"/>
              </a:ext>
            </a:extLst>
          </p:cNvPr>
          <p:cNvSpPr txBox="1"/>
          <p:nvPr/>
        </p:nvSpPr>
        <p:spPr>
          <a:xfrm>
            <a:off x="981223" y="5940363"/>
            <a:ext cx="10463850" cy="646331"/>
          </a:xfrm>
          <a:prstGeom prst="rect">
            <a:avLst/>
          </a:prstGeom>
          <a:noFill/>
        </p:spPr>
        <p:txBody>
          <a:bodyPr wrap="square">
            <a:spAutoFit/>
          </a:bodyPr>
          <a:lstStyle/>
          <a:p>
            <a:pPr>
              <a:buNone/>
            </a:pPr>
            <a:r>
              <a:rPr lang="en-GB" sz="1200" dirty="0">
                <a:solidFill>
                  <a:srgbClr val="000000"/>
                </a:solidFill>
                <a:latin typeface="Calibri" panose="020F0502020204030204" pitchFamily="34" charset="0"/>
                <a:cs typeface="Calibri" panose="020F0502020204030204" pitchFamily="34" charset="0"/>
              </a:rPr>
              <a:t>Note: The value-added tax compliance gap measures the difference between the value-added tax revenue that would be collected if there were full compliance and actual value-added tax receipts. It covers revenues lost due to fraud and evasion, insolvencies, administrative errors and legal tax optimisation.</a:t>
            </a:r>
          </a:p>
          <a:p>
            <a:pPr algn="just">
              <a:buNone/>
            </a:pPr>
            <a:r>
              <a:rPr lang="en-GB" sz="1200" dirty="0">
                <a:solidFill>
                  <a:srgbClr val="000000"/>
                </a:solidFill>
                <a:latin typeface="Calibri" panose="020F0502020204030204" pitchFamily="34" charset="0"/>
                <a:cs typeface="Calibri" panose="020F0502020204030204" pitchFamily="34" charset="0"/>
              </a:rPr>
              <a:t>Source: European Commission (2024), Directorate-General for Taxation and Customs Union, value-added tax gap in the EU-2024 report.</a:t>
            </a:r>
          </a:p>
        </p:txBody>
      </p:sp>
      <p:graphicFrame>
        <p:nvGraphicFramePr>
          <p:cNvPr id="2" name="Chart 1">
            <a:extLst>
              <a:ext uri="{FF2B5EF4-FFF2-40B4-BE49-F238E27FC236}">
                <a16:creationId xmlns:a16="http://schemas.microsoft.com/office/drawing/2014/main" id="{00000000-0008-0000-0B00-000002000000}"/>
              </a:ext>
            </a:extLst>
          </p:cNvPr>
          <p:cNvGraphicFramePr>
            <a:graphicFrameLocks/>
          </p:cNvGraphicFramePr>
          <p:nvPr>
            <p:extLst>
              <p:ext uri="{D42A27DB-BD31-4B8C-83A1-F6EECF244321}">
                <p14:modId xmlns:p14="http://schemas.microsoft.com/office/powerpoint/2010/main" val="3589972547"/>
              </p:ext>
            </p:extLst>
          </p:nvPr>
        </p:nvGraphicFramePr>
        <p:xfrm>
          <a:off x="1029000" y="2079182"/>
          <a:ext cx="10134000" cy="389681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79854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96F8F-0DB5-4733-963F-3972149FD521}"/>
              </a:ext>
            </a:extLst>
          </p:cNvPr>
          <p:cNvSpPr>
            <a:spLocks noGrp="1"/>
          </p:cNvSpPr>
          <p:nvPr>
            <p:ph type="title"/>
          </p:nvPr>
        </p:nvSpPr>
        <p:spPr>
          <a:xfrm>
            <a:off x="0" y="2818576"/>
            <a:ext cx="3683160" cy="1220847"/>
          </a:xfrm>
        </p:spPr>
        <p:txBody>
          <a:bodyPr/>
          <a:lstStyle/>
          <a:p>
            <a:pPr>
              <a:lnSpc>
                <a:spcPts val="4400"/>
              </a:lnSpc>
            </a:pPr>
            <a:r>
              <a:rPr lang="en-US" sz="3600" b="1" dirty="0">
                <a:latin typeface="Calibri" panose="020F0502020204030204" pitchFamily="34" charset="0"/>
                <a:cs typeface="Calibri" panose="020F0502020204030204" pitchFamily="34" charset="0"/>
              </a:rPr>
              <a:t>Strengthening competitiveness</a:t>
            </a:r>
            <a:endParaRPr lang="en-GB" sz="3600" b="1" dirty="0">
              <a:latin typeface="Calibri" panose="020F0502020204030204" pitchFamily="34" charset="0"/>
              <a:cs typeface="Calibri" panose="020F0502020204030204" pitchFamily="34" charset="0"/>
            </a:endParaRPr>
          </a:p>
        </p:txBody>
      </p:sp>
      <p:pic>
        <p:nvPicPr>
          <p:cNvPr id="3" name="Picture 2" descr="A black and white arrows&#10;&#10;Description automatically generated">
            <a:extLst>
              <a:ext uri="{FF2B5EF4-FFF2-40B4-BE49-F238E27FC236}">
                <a16:creationId xmlns:a16="http://schemas.microsoft.com/office/drawing/2014/main" id="{DECF8E95-BF4A-A81B-E07D-D94683E9B6D6}"/>
              </a:ext>
            </a:extLst>
          </p:cNvPr>
          <p:cNvPicPr>
            <a:picLocks noChangeAspect="1"/>
          </p:cNvPicPr>
          <p:nvPr/>
        </p:nvPicPr>
        <p:blipFill>
          <a:blip r:embed="rId3">
            <a:lum bright="70000" contrast="-70000"/>
            <a:alphaModFix/>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65752" y="222769"/>
            <a:ext cx="861417" cy="1650833"/>
          </a:xfrm>
          <a:prstGeom prst="rect">
            <a:avLst/>
          </a:prstGeom>
        </p:spPr>
      </p:pic>
      <p:pic>
        <p:nvPicPr>
          <p:cNvPr id="5" name="Picture 4" descr="A group of men in a warehouse&#10;&#10;AI-generated content may be incorrect.">
            <a:extLst>
              <a:ext uri="{FF2B5EF4-FFF2-40B4-BE49-F238E27FC236}">
                <a16:creationId xmlns:a16="http://schemas.microsoft.com/office/drawing/2014/main" id="{DE14E8C8-CF4D-43DD-7B36-D892E88C17AA}"/>
              </a:ext>
            </a:extLst>
          </p:cNvPr>
          <p:cNvPicPr>
            <a:picLocks noChangeAspect="1"/>
          </p:cNvPicPr>
          <p:nvPr/>
        </p:nvPicPr>
        <p:blipFill>
          <a:blip r:embed="rId5">
            <a:extLst>
              <a:ext uri="{28A0092B-C50C-407E-A947-70E740481C1C}">
                <a14:useLocalDpi xmlns:a14="http://schemas.microsoft.com/office/drawing/2010/main" val="0"/>
              </a:ext>
            </a:extLst>
          </a:blip>
          <a:srcRect r="12972"/>
          <a:stretch>
            <a:fillRect/>
          </a:stretch>
        </p:blipFill>
        <p:spPr>
          <a:xfrm>
            <a:off x="3236842" y="0"/>
            <a:ext cx="8955158" cy="6858000"/>
          </a:xfrm>
          <a:prstGeom prst="rect">
            <a:avLst/>
          </a:prstGeom>
        </p:spPr>
      </p:pic>
    </p:spTree>
    <p:extLst>
      <p:ext uri="{BB962C8B-B14F-4D97-AF65-F5344CB8AC3E}">
        <p14:creationId xmlns:p14="http://schemas.microsoft.com/office/powerpoint/2010/main" val="286834151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ECD_English_white">
  <a:themeElements>
    <a:clrScheme name="OECD white">
      <a:dk1>
        <a:srgbClr val="727272"/>
      </a:dk1>
      <a:lt1>
        <a:sysClr val="window" lastClr="FFFFFF"/>
      </a:lt1>
      <a:dk2>
        <a:srgbClr val="006299"/>
      </a:dk2>
      <a:lt2>
        <a:srgbClr val="E6E6E6"/>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SB-Fonts">
      <a:majorFont>
        <a:latin typeface="Myriad Pro"/>
        <a:ea typeface=""/>
        <a:cs typeface=""/>
      </a:majorFont>
      <a:minorFont>
        <a:latin typeface="Myriad Pro Light"/>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spe:Receivers xmlns:spe="http://schemas.microsoft.com/sharepoint/events"/>
</file>

<file path=customXml/item2.xml><?xml version="1.0" encoding="utf-8"?>
<?mso-contentType ?>
<SharedContentType xmlns="Microsoft.SharePoint.Taxonomy.ContentTypeSync" SourceId="27ec883c-a62c-444f-a935-fcddb579e39d" ContentTypeId="0x0101008B4DD370EC31429186F3AD49F0D3098F00D44DBCB9EB4F45278CB5C9765BE52995" PreviousValue="false"/>
</file>

<file path=customXml/item3.xml><?xml version="1.0" encoding="utf-8"?>
<ct:contentTypeSchema xmlns:ct="http://schemas.microsoft.com/office/2006/metadata/contentType" xmlns:ma="http://schemas.microsoft.com/office/2006/metadata/properties/metaAttributes" ct:_="" ma:_="" ma:contentTypeName="Working Document" ma:contentTypeID="0x0101008B4DD370EC31429186F3AD49F0D3098F00D44DBCB9EB4F45278CB5C9765BE5299500A4858B360C6A491AA753F8BCA47AA91000293773D153AD3C41920164F348570E54" ma:contentTypeVersion="637" ma:contentTypeDescription="" ma:contentTypeScope="" ma:versionID="0c7fba94e9a1ac651bcb6abd143a278c">
  <xsd:schema xmlns:xsd="http://www.w3.org/2001/XMLSchema" xmlns:xs="http://www.w3.org/2001/XMLSchema" xmlns:p="http://schemas.microsoft.com/office/2006/metadata/properties" xmlns:ns1="http://schemas.microsoft.com/sharepoint/v3" xmlns:ns2="54c4cd27-f286-408f-9ce0-33c1e0f3ab39" xmlns:ns3="464847da-6e18-4144-8ad5-5857903e06b6" xmlns:ns4="ca82dde9-3436-4d3d-bddd-d31447390034" xmlns:ns5="b028c3f4-2795-4946-841c-2e1644b148e5" xmlns:ns6="c9f238dd-bb73-4aef-a7a5-d644ad823e52" xmlns:ns7="http://schemas.microsoft.com/sharepoint/v4" targetNamespace="http://schemas.microsoft.com/office/2006/metadata/properties" ma:root="true" ma:fieldsID="32c4f091c11914e07b59a3d75d62f902" ns1:_="" ns2:_="" ns3:_="" ns4:_="" ns5:_="" ns6:_="" ns7:_="">
    <xsd:import namespace="http://schemas.microsoft.com/sharepoint/v3"/>
    <xsd:import namespace="54c4cd27-f286-408f-9ce0-33c1e0f3ab39"/>
    <xsd:import namespace="464847da-6e18-4144-8ad5-5857903e06b6"/>
    <xsd:import namespace="ca82dde9-3436-4d3d-bddd-d31447390034"/>
    <xsd:import namespace="b028c3f4-2795-4946-841c-2e1644b148e5"/>
    <xsd:import namespace="c9f238dd-bb73-4aef-a7a5-d644ad823e52"/>
    <xsd:import namespace="http://schemas.microsoft.com/sharepoint/v4"/>
    <xsd:element name="properties">
      <xsd:complexType>
        <xsd:sequence>
          <xsd:element name="documentManagement">
            <xsd:complexType>
              <xsd:all>
                <xsd:element ref="ns2:OECDMeetingDate" minOccurs="0"/>
                <xsd:element ref="ns4:OECDlanguage" minOccurs="0"/>
                <xsd:element ref="ns3:OECDExpirationDate" minOccurs="0"/>
                <xsd:element ref="ns5:OECDProjectLookup" minOccurs="0"/>
                <xsd:element ref="ns5:OECDProjectManager" minOccurs="0"/>
                <xsd:element ref="ns5:OECDProjectMembers" minOccurs="0"/>
                <xsd:element ref="ns5:OECDMainProject" minOccurs="0"/>
                <xsd:element ref="ns5:OECDPinnedBy" minOccurs="0"/>
                <xsd:element ref="ns2:OECDKimStatus" minOccurs="0"/>
                <xsd:element ref="ns5:OECDTagsCache" minOccurs="0"/>
                <xsd:element ref="ns3:_dlc_DocIdUrl" minOccurs="0"/>
                <xsd:element ref="ns6:eShareCountryTaxHTField0" minOccurs="0"/>
                <xsd:element ref="ns6:eShareTopicTaxHTField0" minOccurs="0"/>
                <xsd:element ref="ns6:eShareKeywordsTaxHTField0" minOccurs="0"/>
                <xsd:element ref="ns6:eShareCommitteeTaxHTField0" minOccurs="0"/>
                <xsd:element ref="ns6:eSharePWBTaxHTField0" minOccurs="0"/>
                <xsd:element ref="ns5:Project_x003a_Project_x0020_status" minOccurs="0"/>
                <xsd:element ref="ns4:TaxCatchAllLabel" minOccurs="0"/>
                <xsd:element ref="ns2:OECDKimBussinessContext" minOccurs="0"/>
                <xsd:element ref="ns3:_dlc_DocIdPersistId" minOccurs="0"/>
                <xsd:element ref="ns4:TaxCatchAll" minOccurs="0"/>
                <xsd:element ref="ns7:IconOverlay" minOccurs="0"/>
                <xsd:element ref="ns3:_dlc_DocId" minOccurs="0"/>
                <xsd:element ref="ns2:OECDKimProvenance" minOccurs="0"/>
                <xsd:element ref="ns3:bc65155f859f476689f41d2e239f3b65" minOccurs="0"/>
                <xsd:element ref="ns5:k521ff600dac4d78b40e1e44ce493525" minOccurs="0"/>
                <xsd:element ref="ns1:DocumentSetDescription" minOccurs="0"/>
                <xsd:element ref="ns5:OECDSharingStatus" minOccurs="0"/>
                <xsd:element ref="ns5:OECDCommunityDocumentURL" minOccurs="0"/>
                <xsd:element ref="ns5:OECDCommunityDocumentID" minOccurs="0"/>
                <xsd:element ref="ns3:eShareHorizProjTaxHTField0" minOccurs="0"/>
                <xsd:element ref="ns3:OECDAllRelatedUsers" minOccurs="0"/>
                <xsd:element ref="ns5:SharedWithUsers" minOccurs="0"/>
                <xsd:element ref="ns2:OECDYear"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40" nillable="true" ma:displayName="Description" ma:description="A description of the Document Set" ma:internalName="DocumentSetDescription"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4c4cd27-f286-408f-9ce0-33c1e0f3ab39" elementFormDefault="qualified">
    <xsd:import namespace="http://schemas.microsoft.com/office/2006/documentManagement/types"/>
    <xsd:import namespace="http://schemas.microsoft.com/office/infopath/2007/PartnerControls"/>
    <xsd:element name="OECDMeetingDate" ma:index="4" nillable="true" ma:displayName="Meeting Date" ma:default="" ma:format="DateOnly" ma:hidden="true" ma:internalName="OECDMeetingDate">
      <xsd:simpleType>
        <xsd:restriction base="dms:DateTime"/>
      </xsd:simpleType>
    </xsd:element>
    <xsd:element name="OECDKimStatus" ma:index="16" nillable="true" ma:displayName="Kim status" ma:default="Draft" ma:description="" ma:format="Dropdown" ma:hidden="true" ma:internalName="OECDKimStatus">
      <xsd:simpleType>
        <xsd:restriction base="dms:Choice">
          <xsd:enumeration value="Draft"/>
          <xsd:enumeration value="Final"/>
        </xsd:restriction>
      </xsd:simpleType>
    </xsd:element>
    <xsd:element name="OECDKimBussinessContext" ma:index="27" nillable="true" ma:displayName="Kim bussiness context" ma:description="" ma:hidden="true" ma:internalName="OECDKimBussinessContext" ma:readOnly="false">
      <xsd:simpleType>
        <xsd:restriction base="dms:Text"/>
      </xsd:simpleType>
    </xsd:element>
    <xsd:element name="OECDKimProvenance" ma:index="34" nillable="true" ma:displayName="Kim provenance" ma:description="" ma:hidden="true" ma:internalName="OECDKimProvenance" ma:readOnly="false">
      <xsd:simpleType>
        <xsd:restriction base="dms:Text">
          <xsd:maxLength value="255"/>
        </xsd:restriction>
      </xsd:simpleType>
    </xsd:element>
    <xsd:element name="OECDYear" ma:index="49" nillable="true" ma:displayName="Year" ma:description="" ma:internalName="OECDYear"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4847da-6e18-4144-8ad5-5857903e06b6" elementFormDefault="qualified">
    <xsd:import namespace="http://schemas.microsoft.com/office/2006/documentManagement/types"/>
    <xsd:import namespace="http://schemas.microsoft.com/office/infopath/2007/PartnerControls"/>
    <xsd:element name="OECDExpirationDate" ma:index="8" nillable="true" ma:displayName="Highlights" ma:default="" ma:description="" ma:format="DateOnly" ma:hidden="true" ma:indexed="true" ma:internalName="OECDExpirationDate">
      <xsd:simpleType>
        <xsd:restriction base="dms:DateTime"/>
      </xsd:simpleType>
    </xsd:element>
    <xsd:element name="_dlc_DocIdUrl" ma:index="18" nillable="true" ma:displayName="Document ID" ma:description=""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9" nillable="true" ma:displayName="Persist ID" ma:description="Keep ID on add." ma:hidden="true" ma:internalName="_dlc_DocIdPersistId" ma:readOnly="true">
      <xsd:simpleType>
        <xsd:restriction base="dms:Boolean"/>
      </xsd:simpleType>
    </xsd:element>
    <xsd:element name="_dlc_DocId" ma:index="33" nillable="true" ma:displayName="Document ID" ma:description="" ma:hidden="true" ma:internalName="_dlc_DocId" ma:readOnly="true">
      <xsd:simpleType>
        <xsd:restriction base="dms:Text"/>
      </xsd:simpleType>
    </xsd:element>
    <xsd:element name="bc65155f859f476689f41d2e239f3b65" ma:index="37" nillable="true" ma:taxonomy="true" ma:internalName="bc65155f859f476689f41d2e239f3b65" ma:taxonomyFieldName="OECDHorizontalProjects" ma:displayName="Horizontal project" ma:readOnly="false" ma:default="" ma:fieldId="{bc65155f-859f-4766-89f4-1d2e239f3b65}" ma:taxonomyMulti="true" ma:sspId="27ec883c-a62c-444f-a935-fcddb579e39d" ma:termSetId="d3ca0e0e-65f9-44bf-9d98-5271504f6d61" ma:anchorId="00000000-0000-0000-0000-000000000000" ma:open="false" ma:isKeyword="false">
      <xsd:complexType>
        <xsd:sequence>
          <xsd:element ref="pc:Terms" minOccurs="0" maxOccurs="1"/>
        </xsd:sequence>
      </xsd:complexType>
    </xsd:element>
    <xsd:element name="eShareHorizProjTaxHTField0" ma:index="44" nillable="true" ma:displayName="OECDHorizontalProjects_0" ma:description="" ma:hidden="true" ma:internalName="eShareHorizProjTaxHTField0">
      <xsd:simpleType>
        <xsd:restriction base="dms:Note"/>
      </xsd:simpleType>
    </xsd:element>
    <xsd:element name="OECDAllRelatedUsers" ma:index="47" nillable="true" ma:displayName="All related users" ma:description="" ma:hidden="true" ma:internalName="OECDAllRelatedUs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5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a82dde9-3436-4d3d-bddd-d31447390034" elementFormDefault="qualified">
    <xsd:import namespace="http://schemas.microsoft.com/office/2006/documentManagement/types"/>
    <xsd:import namespace="http://schemas.microsoft.com/office/infopath/2007/PartnerControls"/>
    <xsd:element name="OECDlanguage" ma:index="5" nillable="true" ma:displayName="Document language" ma:default="English" ma:description="" ma:format="Dropdown" ma:hidden="true" ma:internalName="OECDlanguage" ma:readOnly="false">
      <xsd:simpleType>
        <xsd:restriction base="dms:Choice">
          <xsd:enumeration value="English"/>
          <xsd:enumeration value="French"/>
        </xsd:restriction>
      </xsd:simpleType>
    </xsd:element>
    <xsd:element name="TaxCatchAllLabel" ma:index="26" nillable="true" ma:displayName="Taxonomy Catch All Column1" ma:hidden="true" ma:list="{f238c0b0-3384-41ab-af60-ab39d110a44d}" ma:internalName="TaxCatchAllLabel" ma:readOnly="true" ma:showField="CatchAllDataLabel" ma:web="464847da-6e18-4144-8ad5-5857903e06b6">
      <xsd:complexType>
        <xsd:complexContent>
          <xsd:extension base="dms:MultiChoiceLookup">
            <xsd:sequence>
              <xsd:element name="Value" type="dms:Lookup" maxOccurs="unbounded" minOccurs="0" nillable="true"/>
            </xsd:sequence>
          </xsd:extension>
        </xsd:complexContent>
      </xsd:complexType>
    </xsd:element>
    <xsd:element name="TaxCatchAll" ma:index="31" nillable="true" ma:displayName="Taxonomy Catch All Column" ma:hidden="true" ma:list="{f238c0b0-3384-41ab-af60-ab39d110a44d}" ma:internalName="TaxCatchAll" ma:showField="CatchAllData" ma:web="464847da-6e18-4144-8ad5-5857903e06b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028c3f4-2795-4946-841c-2e1644b148e5" elementFormDefault="qualified">
    <xsd:import namespace="http://schemas.microsoft.com/office/2006/documentManagement/types"/>
    <xsd:import namespace="http://schemas.microsoft.com/office/infopath/2007/PartnerControls"/>
    <xsd:element name="OECDProjectLookup" ma:index="9" nillable="true" ma:displayName="Project" ma:description="" ma:hidden="true" ma:indexed="true" ma:list="8fd64a43-52c7-4b87-a931-a975dc3d108c" ma:internalName="OECDProjectLookup" ma:readOnly="false" ma:showField="OECDShortProjectName" ma:web="b028c3f4-2795-4946-841c-2e1644b148e5">
      <xsd:simpleType>
        <xsd:restriction base="dms:Lookup"/>
      </xsd:simpleType>
    </xsd:element>
    <xsd:element name="OECDProjectManager" ma:index="10" nillable="true" ma:displayName="Project manager" ma:description="" ma:hidden="true" ma:indexed="true" ma:internalName="OECDProjectManage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ECDProjectMembers" ma:index="11" nillable="true" ma:displayName="Project members" ma:description="" ma:hidden="true" ma:internalName="OECDProjectMembers" ma:readOnly="fals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ECDMainProject" ma:index="14" nillable="true" ma:displayName="Main project" ma:description="" ma:hidden="true" ma:indexed="true" ma:list="8fd64a43-52c7-4b87-a931-a975dc3d108c" ma:internalName="OECDMainProject" ma:readOnly="false" ma:showField="OECDShortProjectName">
      <xsd:simpleType>
        <xsd:restriction base="dms:Lookup"/>
      </xsd:simpleType>
    </xsd:element>
    <xsd:element name="OECDPinnedBy" ma:index="15" nillable="true" ma:displayName="Pinned by" ma:description="" ma:hidden="true" ma:internalName="OECDPinn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ECDTagsCache" ma:index="17" nillable="true" ma:displayName="Tags cache" ma:description="" ma:hidden="true" ma:internalName="OECDTagsCache">
      <xsd:simpleType>
        <xsd:restriction base="dms:Note"/>
      </xsd:simpleType>
    </xsd:element>
    <xsd:element name="Project_x003a_Project_x0020_status" ma:index="25" nillable="true" ma:displayName="Project:Project status" ma:hidden="true" ma:list="8fd64a43-52c7-4b87-a931-a975dc3d108c" ma:internalName="Project_x003A_Project_x0020_status" ma:readOnly="true" ma:showField="OECDProjectStatus" ma:web="b028c3f4-2795-4946-841c-2e1644b148e5">
      <xsd:simpleType>
        <xsd:restriction base="dms:Lookup"/>
      </xsd:simpleType>
    </xsd:element>
    <xsd:element name="k521ff600dac4d78b40e1e44ce493525" ma:index="38" nillable="true" ma:taxonomy="true" ma:internalName="k521ff600dac4d78b40e1e44ce493525" ma:taxonomyFieldName="OECDProjectOwnerStructure" ma:displayName="Project owner" ma:readOnly="false" ma:default="" ma:fieldId="4521ff60-0dac-4d78-b40e-1e44ce493525" ma:taxonomyMulti="true" ma:sspId="27ec883c-a62c-444f-a935-fcddb579e39d" ma:termSetId="aeec4dcb-19ee-4bc0-941f-681845b568c9" ma:anchorId="00000000-0000-0000-0000-000000000000" ma:open="false" ma:isKeyword="false">
      <xsd:complexType>
        <xsd:sequence>
          <xsd:element ref="pc:Terms" minOccurs="0" maxOccurs="1"/>
        </xsd:sequence>
      </xsd:complexType>
    </xsd:element>
    <xsd:element name="OECDSharingStatus" ma:index="41" nillable="true" ma:displayName="O.N.E Document Sharing Status" ma:description="" ma:hidden="true" ma:internalName="OECDSharingStatus">
      <xsd:simpleType>
        <xsd:restriction base="dms:Text"/>
      </xsd:simpleType>
    </xsd:element>
    <xsd:element name="OECDCommunityDocumentURL" ma:index="42" nillable="true" ma:displayName="O.N.E Community Document URL" ma:description="" ma:hidden="true" ma:internalName="OECDCommunityDocumentURL">
      <xsd:simpleType>
        <xsd:restriction base="dms:Text"/>
      </xsd:simpleType>
    </xsd:element>
    <xsd:element name="OECDCommunityDocumentID" ma:index="43" nillable="true" ma:displayName="O.N.E Community Document ID" ma:decimals="0" ma:description="" ma:hidden="true" ma:internalName="OECDCommunityDocumentID">
      <xsd:simpleType>
        <xsd:restriction base="dms:Number"/>
      </xsd:simpleType>
    </xsd:element>
    <xsd:element name="SharedWithUsers" ma:index="4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9f238dd-bb73-4aef-a7a5-d644ad823e52" elementFormDefault="qualified">
    <xsd:import namespace="http://schemas.microsoft.com/office/2006/documentManagement/types"/>
    <xsd:import namespace="http://schemas.microsoft.com/office/infopath/2007/PartnerControls"/>
    <xsd:element name="eShareCountryTaxHTField0" ma:index="20" nillable="true" ma:taxonomy="true" ma:internalName="eShareCountryTaxHTField0" ma:taxonomyFieldName="OECDCountry" ma:displayName="Country" ma:readOnly="false" ma:default="" ma:fieldId="{aa366335-bba6-4f71-86c6-f91b1ae503c2}" ma:taxonomyMulti="true" ma:sspId="27ec883c-a62c-444f-a935-fcddb579e39d" ma:termSetId="e1026e78-e24d-4b33-a8f4-6ff75b8e5ad2" ma:anchorId="00000000-0000-0000-0000-000000000000" ma:open="false" ma:isKeyword="false">
      <xsd:complexType>
        <xsd:sequence>
          <xsd:element ref="pc:Terms" minOccurs="0" maxOccurs="1"/>
        </xsd:sequence>
      </xsd:complexType>
    </xsd:element>
    <xsd:element name="eShareTopicTaxHTField0" ma:index="21" nillable="true" ma:taxonomy="true" ma:internalName="eShareTopicTaxHTField0" ma:taxonomyFieldName="OECDTopic" ma:displayName="Topic" ma:readOnly="false" ma:default="" ma:fieldId="{9b5335f8-765c-484a-86dd-d10580650a95}" ma:taxonomyMulti="true" ma:sspId="27ec883c-a62c-444f-a935-fcddb579e39d" ma:termSetId="d0043ed9-7fdc-4b21-8641-a864cc50d2b2" ma:anchorId="00000000-0000-0000-0000-000000000000" ma:open="false" ma:isKeyword="false">
      <xsd:complexType>
        <xsd:sequence>
          <xsd:element ref="pc:Terms" minOccurs="0" maxOccurs="1"/>
        </xsd:sequence>
      </xsd:complexType>
    </xsd:element>
    <xsd:element name="eShareKeywordsTaxHTField0" ma:index="22" nillable="true" ma:taxonomy="true" ma:internalName="eShareKeywordsTaxHTField0" ma:taxonomyFieldName="OECDKeywords" ma:displayName="Keywords" ma:default="" ma:fieldId="{8a7c3663-990d-467c-b1b8-bb4b775674ad}" ma:taxonomyMulti="true" ma:sspId="27ec883c-a62c-444f-a935-fcddb579e39d" ma:termSetId="f51791ee-8e04-4654-a875-fc747102cd45" ma:anchorId="00000000-0000-0000-0000-000000000000" ma:open="true" ma:isKeyword="false">
      <xsd:complexType>
        <xsd:sequence>
          <xsd:element ref="pc:Terms" minOccurs="0" maxOccurs="1"/>
        </xsd:sequence>
      </xsd:complexType>
    </xsd:element>
    <xsd:element name="eShareCommitteeTaxHTField0" ma:index="23" nillable="true" ma:taxonomy="true" ma:internalName="eShareCommitteeTaxHTField0" ma:taxonomyFieldName="OECDCommittee" ma:displayName="Committee" ma:default="" ma:fieldId="{29494d90-e667-47b5-adc1-d09dfb5832ab}" ma:sspId="27ec883c-a62c-444f-a935-fcddb579e39d" ma:termSetId="87919aae-be42-4481-84cf-2389a5c84ac4" ma:anchorId="00000000-0000-0000-0000-000000000000" ma:open="false" ma:isKeyword="false">
      <xsd:complexType>
        <xsd:sequence>
          <xsd:element ref="pc:Terms" minOccurs="0" maxOccurs="1"/>
        </xsd:sequence>
      </xsd:complexType>
    </xsd:element>
    <xsd:element name="eSharePWBTaxHTField0" ma:index="24" nillable="true" ma:taxonomy="true" ma:internalName="eSharePWBTaxHTField0" ma:taxonomyFieldName="OECDPWB" ma:displayName="PWB" ma:default="" ma:fieldId="{fe327ce1-b783-48aa-9b0b-52ad26d1c9f6}" ma:taxonomyMulti="true" ma:sspId="27ec883c-a62c-444f-a935-fcddb579e39d" ma:termSetId="7bc7477d-4ef0-4820-a158-bb7b3cda138d"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3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0" ma:displayName="Content Type"/>
        <xsd:element ref="dc:title" minOccurs="0" maxOccurs="1" ma:index="0"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axCatchAll xmlns="ca82dde9-3436-4d3d-bddd-d31447390034">
      <Value>30</Value>
      <Value>7</Value>
      <Value>124</Value>
      <Value>718</Value>
      <Value>515</Value>
      <Value>325</Value>
    </TaxCatchAll>
    <eShareCountryTaxHTField0 xmlns="c9f238dd-bb73-4aef-a7a5-d644ad823e52">
      <Terms xmlns="http://schemas.microsoft.com/office/infopath/2007/PartnerControls">
        <TermInfo xmlns="http://schemas.microsoft.com/office/infopath/2007/PartnerControls">
          <TermName xmlns="http://schemas.microsoft.com/office/infopath/2007/PartnerControls">Romania</TermName>
          <TermId xmlns="http://schemas.microsoft.com/office/infopath/2007/PartnerControls">8b9c93ea-d341-4e47-aa8a-ed5a69660aa7</TermId>
        </TermInfo>
      </Terms>
    </eShareCountryTaxHTField0>
    <eShareTopicTaxHTField0 xmlns="c9f238dd-bb73-4aef-a7a5-d644ad823e52">
      <Terms xmlns="http://schemas.microsoft.com/office/infopath/2007/PartnerControls">
        <TermInfo xmlns="http://schemas.microsoft.com/office/infopath/2007/PartnerControls">
          <TermName xmlns="http://schemas.microsoft.com/office/infopath/2007/PartnerControls">Economy</TermName>
          <TermId xmlns="http://schemas.microsoft.com/office/infopath/2007/PartnerControls">14c6acc7-383a-4d0d-b543-d22a42a1dcc1</TermId>
        </TermInfo>
      </Terms>
    </eShareTopicTaxHTField0>
    <OECDMeetingDate xmlns="54c4cd27-f286-408f-9ce0-33c1e0f3ab39" xsi:nil="true"/>
    <eShareKeywordsTaxHTField0 xmlns="c9f238dd-bb73-4aef-a7a5-d644ad823e52">
      <Terms xmlns="http://schemas.microsoft.com/office/infopath/2007/PartnerControls">
        <TermInfo xmlns="http://schemas.microsoft.com/office/infopath/2007/PartnerControls">
          <TermName xmlns="http://schemas.microsoft.com/office/infopath/2007/PartnerControls">Economic Survey</TermName>
          <TermId xmlns="http://schemas.microsoft.com/office/infopath/2007/PartnerControls">b5eaaff0-1595-49f8-a759-3b5c8714664e</TermId>
        </TermInfo>
      </Terms>
    </eShareKeywordsTaxHTField0>
    <OECDYear xmlns="54c4cd27-f286-408f-9ce0-33c1e0f3ab39">2026</OECDYear>
    <_dlc_DocId xmlns="464847da-6e18-4144-8ad5-5857903e06b6">ESHARESGE-1553333224-17</_dlc_DocId>
    <_dlc_DocIdUrl xmlns="464847da-6e18-4144-8ad5-5857903e06b6">
      <Url>https://portal.oecd.org/eshare/sge/eosg/2026.03.16_Romania/_layouts/15/DocIdRedir.aspx?ID=ESHARESGE-1553333224-17</Url>
      <Description>ESHARESGE-1553333224-17</Description>
    </_dlc_DocIdUrl>
    <bc65155f859f476689f41d2e239f3b65 xmlns="464847da-6e18-4144-8ad5-5857903e06b6">
      <Terms xmlns="http://schemas.microsoft.com/office/infopath/2007/PartnerControls"/>
    </bc65155f859f476689f41d2e239f3b65>
    <OECDProjectLookup xmlns="b028c3f4-2795-4946-841c-2e1644b148e5">471</OECDProjectLookup>
    <OECDKimBussinessContext xmlns="54c4cd27-f286-408f-9ce0-33c1e0f3ab39">Secretary-General's Visit</OECDKimBussinessContext>
    <OECDlanguage xmlns="ca82dde9-3436-4d3d-bddd-d31447390034">English</OECDlanguage>
    <eSharePWBTaxHTField0 xmlns="c9f238dd-bb73-4aef-a7a5-d644ad823e52">
      <Terms xmlns="http://schemas.microsoft.com/office/infopath/2007/PartnerControls">
        <TermInfo xmlns="http://schemas.microsoft.com/office/infopath/2007/PartnerControls">
          <TermName xmlns="http://schemas.microsoft.com/office/infopath/2007/PartnerControls">1.1.2.1.6 Around 6 member country surveys (Belgium / Hungary / Netherlands / Portugal / Spain / United Kingdom)</TermName>
          <TermId xmlns="http://schemas.microsoft.com/office/infopath/2007/PartnerControls">2eef0841-fd17-4f7a-947e-e2deaa6f60e4</TermId>
        </TermInfo>
      </Terms>
    </eSharePWBTaxHTField0>
    <OECDCommunityDocumentID xmlns="b028c3f4-2795-4946-841c-2e1644b148e5" xsi:nil="true"/>
    <eShareHorizProjTaxHTField0 xmlns="464847da-6e18-4144-8ad5-5857903e06b6" xsi:nil="true"/>
    <IconOverlay xmlns="http://schemas.microsoft.com/sharepoint/v4" xsi:nil="true"/>
    <DocumentSetDescription xmlns="http://schemas.microsoft.com/sharepoint/v3" xsi:nil="true"/>
    <OECDCommunityDocumentURL xmlns="b028c3f4-2795-4946-841c-2e1644b148e5" xsi:nil="true"/>
    <OECDExpirationDate xmlns="464847da-6e18-4144-8ad5-5857903e06b6" xsi:nil="true"/>
    <OECDPinnedBy xmlns="b028c3f4-2795-4946-841c-2e1644b148e5">
      <UserInfo>
        <DisplayName/>
        <AccountId xsi:nil="true"/>
        <AccountType/>
      </UserInfo>
    </OECDPinnedBy>
    <OECDTagsCache xmlns="b028c3f4-2795-4946-841c-2e1644b148e5" xsi:nil="true"/>
    <OECDAllRelatedUsers xmlns="464847da-6e18-4144-8ad5-5857903e06b6">
      <UserInfo>
        <DisplayName/>
        <AccountId xsi:nil="true"/>
        <AccountType/>
      </UserInfo>
    </OECDAllRelatedUsers>
    <eShareCommitteeTaxHTField0 xmlns="c9f238dd-bb73-4aef-a7a5-d644ad823e52">
      <Terms xmlns="http://schemas.microsoft.com/office/infopath/2007/PartnerControls">
        <TermInfo xmlns="http://schemas.microsoft.com/office/infopath/2007/PartnerControls">
          <TermName xmlns="http://schemas.microsoft.com/office/infopath/2007/PartnerControls">Economic and Development Review Committee</TermName>
          <TermId xmlns="http://schemas.microsoft.com/office/infopath/2007/PartnerControls">840183ab-1230-4c26-8173-7c81fe31937a</TermId>
        </TermInfo>
      </Terms>
    </eShareCommitteeTaxHTField0>
    <OECDProjectManager xmlns="b028c3f4-2795-4946-841c-2e1644b148e5">
      <UserInfo>
        <DisplayName/>
        <AccountId>162</AccountId>
        <AccountType/>
      </UserInfo>
    </OECDProjectManager>
    <OECDKimProvenance xmlns="54c4cd27-f286-408f-9ce0-33c1e0f3ab39">OSG</OECDKimProvenance>
    <OECDMainProject xmlns="b028c3f4-2795-4946-841c-2e1644b148e5" xsi:nil="true"/>
    <k521ff600dac4d78b40e1e44ce493525 xmlns="b028c3f4-2795-4946-841c-2e1644b148e5">
      <Terms xmlns="http://schemas.microsoft.com/office/infopath/2007/PartnerControls">
        <TermInfo xmlns="http://schemas.microsoft.com/office/infopath/2007/PartnerControls">
          <TermName xmlns="http://schemas.microsoft.com/office/infopath/2007/PartnerControls">ECO/CS5</TermName>
          <TermId xmlns="http://schemas.microsoft.com/office/infopath/2007/PartnerControls">d6315358-60d9-4b34-8eb6-e897471f16d0</TermId>
        </TermInfo>
      </Terms>
    </k521ff600dac4d78b40e1e44ce493525>
    <OECDKimStatus xmlns="54c4cd27-f286-408f-9ce0-33c1e0f3ab39">Final</OECDKimStatus>
    <OECDProjectMembers xmlns="b028c3f4-2795-4946-841c-2e1644b148e5">
      <UserInfo>
        <DisplayName>SCHMIDT Katja, ECO/CS5</DisplayName>
        <AccountId>6936</AccountId>
        <AccountType/>
      </UserInfo>
      <UserInfo>
        <DisplayName>THIRION Gilles, ECO/CS5</DisplayName>
        <AccountId>6854</AccountId>
        <AccountType/>
      </UserInfo>
      <UserInfo>
        <DisplayName>LORMEL Elodie, ECO/CS5</DisplayName>
        <AccountId>7145</AccountId>
        <AccountType/>
      </UserInfo>
      <UserInfo>
        <DisplayName>GUERARD Béatrice, ECO/CS5</DisplayName>
        <AccountId>327</AccountId>
        <AccountType/>
      </UserInfo>
    </OECDProjectMembers>
    <OECDSharingStatus xmlns="b028c3f4-2795-4946-841c-2e1644b148e5" xsi:nil="true"/>
  </documentManagement>
</p:properties>
</file>

<file path=customXml/item5.xml><?xml version="1.0" encoding="utf-8"?>
<?mso-contentType ?>
<CtFieldPriority xmlns="http://www.oecd.org/eshare/projectsentre/CtFieldPriority/" xmlns:i="http://www.w3.org/2001/XMLSchema-instance">
  <PriorityFields xmlns:a="http://schemas.microsoft.com/2003/10/Serialization/Arrays">
    <a:string>Title</a:string>
    <a:string>OECDCountry</a:string>
    <a:string>OECDTopic</a:string>
    <a:string>OECDKeywords</a:string>
  </PriorityFields>
</CtFieldPriority>
</file>

<file path=customXml/item6.xml><?xml version="1.0" encoding="utf-8"?>
<?mso-contentType ?>
<FormTemplates xmlns="http://schemas.microsoft.com/sharepoint/v3/contenttype/forms">
  <Display>OECDListFormCollapsible</Display>
  <Edit>OECDListFormCollapsible</Edit>
  <New>OECDListFormCollapsible</New>
</FormTemplates>
</file>

<file path=customXml/itemProps1.xml><?xml version="1.0" encoding="utf-8"?>
<ds:datastoreItem xmlns:ds="http://schemas.openxmlformats.org/officeDocument/2006/customXml" ds:itemID="{5569FB6E-2329-4903-8B1B-7FEEEA1B37AD}"/>
</file>

<file path=customXml/itemProps2.xml><?xml version="1.0" encoding="utf-8"?>
<ds:datastoreItem xmlns:ds="http://schemas.openxmlformats.org/officeDocument/2006/customXml" ds:itemID="{7C338ECC-EEEC-429C-82B1-34032FA1973E}"/>
</file>

<file path=customXml/itemProps3.xml><?xml version="1.0" encoding="utf-8"?>
<ds:datastoreItem xmlns:ds="http://schemas.openxmlformats.org/officeDocument/2006/customXml" ds:itemID="{0A643ADD-CA77-4225-AF34-1CD62AD0A5A8}"/>
</file>

<file path=customXml/itemProps4.xml><?xml version="1.0" encoding="utf-8"?>
<ds:datastoreItem xmlns:ds="http://schemas.openxmlformats.org/officeDocument/2006/customXml" ds:itemID="{6F2C3E6F-56D3-4A09-BA30-F35282D07C10}">
  <ds:schemaRefs>
    <ds:schemaRef ds:uri="6e370120-a86d-4c3c-b3ae-e7a79836944a"/>
    <ds:schemaRef ds:uri="http://purl.org/dc/terms/"/>
    <ds:schemaRef ds:uri="http://purl.org/dc/elements/1.1/"/>
    <ds:schemaRef ds:uri="http://purl.org/dc/dcmitype/"/>
    <ds:schemaRef ds:uri="7585761a-ce78-482e-97cb-21c736df5076"/>
    <ds:schemaRef ds:uri="http://schemas.microsoft.com/office/infopath/2007/PartnerControls"/>
    <ds:schemaRef ds:uri="ca82dde9-3436-4d3d-bddd-d31447390034"/>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54c4cd27-f286-408f-9ce0-33c1e0f3ab39"/>
    <ds:schemaRef ds:uri="c9f238dd-bb73-4aef-a7a5-d644ad823e52"/>
    <ds:schemaRef ds:uri="http://schemas.microsoft.com/sharepoint/v3"/>
  </ds:schemaRefs>
</ds:datastoreItem>
</file>

<file path=customXml/itemProps5.xml><?xml version="1.0" encoding="utf-8"?>
<ds:datastoreItem xmlns:ds="http://schemas.openxmlformats.org/officeDocument/2006/customXml" ds:itemID="{9AFF803E-1865-4451-B201-872BF2F344A1}"/>
</file>

<file path=customXml/itemProps6.xml><?xml version="1.0" encoding="utf-8"?>
<ds:datastoreItem xmlns:ds="http://schemas.openxmlformats.org/officeDocument/2006/customXml" ds:itemID="{CEEFE760-B999-4622-B1F7-F20074092009}"/>
</file>

<file path=docProps/app.xml><?xml version="1.0" encoding="utf-8"?>
<Properties xmlns="http://schemas.openxmlformats.org/officeDocument/2006/extended-properties" xmlns:vt="http://schemas.openxmlformats.org/officeDocument/2006/docPropsVTypes">
  <Template/>
  <TotalTime>5763</TotalTime>
  <Words>1040</Words>
  <Application>Microsoft Office PowerPoint</Application>
  <PresentationFormat>Widescreen</PresentationFormat>
  <Paragraphs>115</Paragraphs>
  <Slides>20</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Arial</vt:lpstr>
      <vt:lpstr>Arial Narrow</vt:lpstr>
      <vt:lpstr>Calibri</vt:lpstr>
      <vt:lpstr>Georgia</vt:lpstr>
      <vt:lpstr>Myriad Pro</vt:lpstr>
      <vt:lpstr>Myriad Pro Light</vt:lpstr>
      <vt:lpstr>OECD_English_white</vt:lpstr>
      <vt:lpstr>OECD Economic Survey of  Romania</vt:lpstr>
      <vt:lpstr>Romania has achieved strong convergence towards OECD average living standards</vt:lpstr>
      <vt:lpstr>Inflation pressures remain elevated, though wage growth has decelerated</vt:lpstr>
      <vt:lpstr>PowerPoint Presentation</vt:lpstr>
      <vt:lpstr>Addressing fiscal  challenges</vt:lpstr>
      <vt:lpstr>Fiscal sustainability requires further fiscal consolidation beyond 2026</vt:lpstr>
      <vt:lpstr>Improving spending efficiency would help ensure fiscal sustainability and support resilient growth</vt:lpstr>
      <vt:lpstr>Tax compliance needs to be strengthened through improved digitalisation and tax audits</vt:lpstr>
      <vt:lpstr>Strengthening competitiveness</vt:lpstr>
      <vt:lpstr>Global integration advances but domestic firms could be better integrated into global supply chains </vt:lpstr>
      <vt:lpstr>Further streamlining business licensing would foster business dynamism </vt:lpstr>
      <vt:lpstr>Enhancing teacher training and modernising curricula with a stronger focus on digital skills could boost education outcomes</vt:lpstr>
      <vt:lpstr>Promoting higher workforce participation</vt:lpstr>
      <vt:lpstr>PowerPoint Presentation</vt:lpstr>
      <vt:lpstr>Stronger return-to-work incentives after giving birth would raise women’s employment</vt:lpstr>
      <vt:lpstr>Improving access to quality vocational education and job-relevant training can boost employment of young people</vt:lpstr>
      <vt:lpstr>Enhancing resilience to climate change</vt:lpstr>
      <vt:lpstr>Exposure to climate change is high, especially in relation to floods, heatwaves and droughts</vt:lpstr>
      <vt:lpstr>Improvements in water infrastructure and wastewater treatment would reduce strain on freshwater resources</vt:lpstr>
      <vt:lpstr>For more information</vt:lpstr>
    </vt:vector>
  </TitlesOfParts>
  <Company>OECD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20260316 - PPT - Romania Economic Survey 2026</dc:title>
  <dc:creator>Paula.GARDA@oecd.org</dc:creator>
  <cp:lastModifiedBy>SCHMIDT Katja, ECO/CS5</cp:lastModifiedBy>
  <cp:revision>36</cp:revision>
  <cp:lastPrinted>2021-06-15T06:43:18Z</cp:lastPrinted>
  <dcterms:created xsi:type="dcterms:W3CDTF">2021-05-25T13:10:05Z</dcterms:created>
  <dcterms:modified xsi:type="dcterms:W3CDTF">2026-03-13T14:40:21Z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0x0101008B4DD370EC31429186F3AD49F0D3098F00D44DBCB9EB4F45278CB5C9765BE5299500A4858B360C6A491AA753F8BCA47AA91000293773D153AD3C41920164F348570E54</vt:lpwstr>
  </property>
  <property fmtid="{D5CDD505-2E9C-101B-9397-08002B2CF9AE}" pid="3" name="OECDProjectOwnerStructure">
    <vt:lpwstr>515;#ECO/CS5|d6315358-60d9-4b34-8eb6-e897471f16d0</vt:lpwstr>
  </property>
  <property fmtid="{D5CDD505-2E9C-101B-9397-08002B2CF9AE}" pid="4" name="OECDTopic">
    <vt:lpwstr>30;#Economy|14c6acc7-383a-4d0d-b543-d22a42a1dcc1</vt:lpwstr>
  </property>
  <property fmtid="{D5CDD505-2E9C-101B-9397-08002B2CF9AE}" pid="5" name="OECDHorizontalProjects">
    <vt:lpwstr/>
  </property>
  <property fmtid="{D5CDD505-2E9C-101B-9397-08002B2CF9AE}" pid="6" name="OECDCountry">
    <vt:lpwstr>124;#Romania|8b9c93ea-d341-4e47-aa8a-ed5a69660aa7</vt:lpwstr>
  </property>
  <property fmtid="{D5CDD505-2E9C-101B-9397-08002B2CF9AE}" pid="7" name="OECDCommittee">
    <vt:lpwstr>7;#Economic and Development Review Committee|840183ab-1230-4c26-8173-7c81fe31937a</vt:lpwstr>
  </property>
  <property fmtid="{D5CDD505-2E9C-101B-9397-08002B2CF9AE}" pid="8" name="OECDPWB">
    <vt:lpwstr>718;#1.1.2.1.6 Around 6 member country surveys (Belgium / Hungary / Netherlands / Portugal / Spain / United Kingdom)|2eef0841-fd17-4f7a-947e-e2deaa6f60e4</vt:lpwstr>
  </property>
  <property fmtid="{D5CDD505-2E9C-101B-9397-08002B2CF9AE}" pid="9" name="OECDKeywords">
    <vt:lpwstr>325;#Economic Survey|b5eaaff0-1595-49f8-a759-3b5c8714664e</vt:lpwstr>
  </property>
  <property fmtid="{D5CDD505-2E9C-101B-9397-08002B2CF9AE}" pid="10" name="eShareOrganisationTaxHTField0">
    <vt:lpwstr/>
  </property>
  <property fmtid="{D5CDD505-2E9C-101B-9397-08002B2CF9AE}" pid="11" name="OECDOrganisation">
    <vt:lpwstr/>
  </property>
  <property fmtid="{D5CDD505-2E9C-101B-9397-08002B2CF9AE}" pid="12" name="_docset_NoMedatataSyncRequired">
    <vt:lpwstr>False</vt:lpwstr>
  </property>
  <property fmtid="{D5CDD505-2E9C-101B-9397-08002B2CF9AE}" pid="13" name="eShareKeywordsTaxHTField0">
    <vt:lpwstr>Economic Survey|b5eaaff0-1595-49f8-a759-3b5c8714664e</vt:lpwstr>
  </property>
  <property fmtid="{D5CDD505-2E9C-101B-9397-08002B2CF9AE}" pid="14" name="OECDLanguage">
    <vt:lpwstr/>
  </property>
  <property fmtid="{D5CDD505-2E9C-101B-9397-08002B2CF9AE}" pid="15" name="MediaServiceImageTags">
    <vt:lpwstr/>
  </property>
  <property fmtid="{D5CDD505-2E9C-101B-9397-08002B2CF9AE}" pid="16" name="MSIP_Label_0e5510b0-e729-4ef0-a3dd-4ba0dfe56c99_Enabled">
    <vt:lpwstr>true</vt:lpwstr>
  </property>
  <property fmtid="{D5CDD505-2E9C-101B-9397-08002B2CF9AE}" pid="17" name="MSIP_Label_0e5510b0-e729-4ef0-a3dd-4ba0dfe56c99_SetDate">
    <vt:lpwstr>2026-02-16T13:17:39Z</vt:lpwstr>
  </property>
  <property fmtid="{D5CDD505-2E9C-101B-9397-08002B2CF9AE}" pid="18" name="MSIP_Label_0e5510b0-e729-4ef0-a3dd-4ba0dfe56c99_Method">
    <vt:lpwstr>Privileged</vt:lpwstr>
  </property>
  <property fmtid="{D5CDD505-2E9C-101B-9397-08002B2CF9AE}" pid="19" name="MSIP_Label_0e5510b0-e729-4ef0-a3dd-4ba0dfe56c99_Name">
    <vt:lpwstr>Restricted Use</vt:lpwstr>
  </property>
  <property fmtid="{D5CDD505-2E9C-101B-9397-08002B2CF9AE}" pid="20" name="MSIP_Label_0e5510b0-e729-4ef0-a3dd-4ba0dfe56c99_SiteId">
    <vt:lpwstr>ac41c7d4-1f61-460d-b0f4-fc925a2b471c</vt:lpwstr>
  </property>
  <property fmtid="{D5CDD505-2E9C-101B-9397-08002B2CF9AE}" pid="21" name="MSIP_Label_0e5510b0-e729-4ef0-a3dd-4ba0dfe56c99_ActionId">
    <vt:lpwstr>f901f6a7-9fd6-45ee-b46e-6896c129ac92</vt:lpwstr>
  </property>
  <property fmtid="{D5CDD505-2E9C-101B-9397-08002B2CF9AE}" pid="22" name="MSIP_Label_0e5510b0-e729-4ef0-a3dd-4ba0dfe56c99_ContentBits">
    <vt:lpwstr>2</vt:lpwstr>
  </property>
  <property fmtid="{D5CDD505-2E9C-101B-9397-08002B2CF9AE}" pid="23" name="MSIP_Label_0e5510b0-e729-4ef0-a3dd-4ba0dfe56c99_Tag">
    <vt:lpwstr>10, 0, 1, 1</vt:lpwstr>
  </property>
  <property fmtid="{D5CDD505-2E9C-101B-9397-08002B2CF9AE}" pid="24" name="ClassificationContentMarkingFooterLocations">
    <vt:lpwstr>OECD_English_white:3</vt:lpwstr>
  </property>
  <property fmtid="{D5CDD505-2E9C-101B-9397-08002B2CF9AE}" pid="25" name="ClassificationContentMarkingFooterText">
    <vt:lpwstr>Restricted Use - À usage restreint</vt:lpwstr>
  </property>
  <property fmtid="{D5CDD505-2E9C-101B-9397-08002B2CF9AE}" pid="26" name="MSIP_Label_f6047198-b488-45d0-a177-3effe9f755df_Method">
    <vt:lpwstr>Privileged</vt:lpwstr>
  </property>
  <property fmtid="{D5CDD505-2E9C-101B-9397-08002B2CF9AE}" pid="27" name="MSIP_Label_f6047198-b488-45d0-a177-3effe9f755df_ActionId">
    <vt:lpwstr>c54ca396-687d-4c03-bdd4-95362f734702</vt:lpwstr>
  </property>
  <property fmtid="{D5CDD505-2E9C-101B-9397-08002B2CF9AE}" pid="28" name="MSIP_Label_f6047198-b488-45d0-a177-3effe9f755df_SetDate">
    <vt:lpwstr>2026-03-03T15:16:40Z</vt:lpwstr>
  </property>
  <property fmtid="{D5CDD505-2E9C-101B-9397-08002B2CF9AE}" pid="29" name="OECDAllRelatedUsers">
    <vt:lpwstr/>
  </property>
  <property fmtid="{D5CDD505-2E9C-101B-9397-08002B2CF9AE}" pid="30" name="MSIP_Label_f6047198-b488-45d0-a177-3effe9f755df_Enabled">
    <vt:lpwstr>true</vt:lpwstr>
  </property>
  <property fmtid="{D5CDD505-2E9C-101B-9397-08002B2CF9AE}" pid="31" name="OSGComments">
    <vt:lpwstr>Document submitted on 23/02/2026 by oecdmain\schmidt_k
---------------------------
Document submitted on 23/02/2026 by oecdmain\whisker_j</vt:lpwstr>
  </property>
  <property fmtid="{D5CDD505-2E9C-101B-9397-08002B2CF9AE}" pid="32" name="OECDYear">
    <vt:lpwstr>2026</vt:lpwstr>
  </property>
  <property fmtid="{D5CDD505-2E9C-101B-9397-08002B2CF9AE}" pid="33" name="MSIP_Label_f6047198-b488-45d0-a177-3effe9f755df_Tag">
    <vt:lpwstr>10, 0, 1, 1</vt:lpwstr>
  </property>
  <property fmtid="{D5CDD505-2E9C-101B-9397-08002B2CF9AE}" pid="34" name="MSIP_Label_f6047198-b488-45d0-a177-3effe9f755df_SiteId">
    <vt:lpwstr>ac41c7d4-1f61-460d-b0f4-fc925a2b471c</vt:lpwstr>
  </property>
  <property fmtid="{D5CDD505-2E9C-101B-9397-08002B2CF9AE}" pid="35" name="MSIP_Label_f6047198-b488-45d0-a177-3effe9f755df_Name">
    <vt:lpwstr>Unofficial</vt:lpwstr>
  </property>
  <property fmtid="{D5CDD505-2E9C-101B-9397-08002B2CF9AE}" pid="36" name="_dlc_DocIdItemGuid">
    <vt:lpwstr>af0c1955-2a6d-4e4a-98c6-1c1c536c2939</vt:lpwstr>
  </property>
  <property fmtid="{D5CDD505-2E9C-101B-9397-08002B2CF9AE}" pid="37" name="MSIP_Label_f6047198-b488-45d0-a177-3effe9f755df_ContentBits">
    <vt:lpwstr>2</vt:lpwstr>
  </property>
  <property fmtid="{D5CDD505-2E9C-101B-9397-08002B2CF9AE}" pid="38" name="OECDKimBussinessContext">
    <vt:lpwstr>Secretary-General's Visit</vt:lpwstr>
  </property>
  <property fmtid="{D5CDD505-2E9C-101B-9397-08002B2CF9AE}" pid="39" name="OECDKimStatus">
    <vt:lpwstr>Final</vt:lpwstr>
  </property>
  <property fmtid="{D5CDD505-2E9C-101B-9397-08002B2CF9AE}" pid="40" name="OECDKimProvenance">
    <vt:lpwstr>OSG</vt:lpwstr>
  </property>
</Properties>
</file>