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handoutMasterIdLst>
    <p:handoutMasterId r:id="rId31"/>
  </p:handoutMasterIdLst>
  <p:sldIdLst>
    <p:sldId id="280" r:id="rId2"/>
    <p:sldId id="443" r:id="rId3"/>
    <p:sldId id="441" r:id="rId4"/>
    <p:sldId id="436" r:id="rId5"/>
    <p:sldId id="437" r:id="rId6"/>
    <p:sldId id="438" r:id="rId7"/>
    <p:sldId id="446" r:id="rId8"/>
    <p:sldId id="447" r:id="rId9"/>
    <p:sldId id="448" r:id="rId10"/>
    <p:sldId id="452" r:id="rId11"/>
    <p:sldId id="453" r:id="rId12"/>
    <p:sldId id="442" r:id="rId13"/>
    <p:sldId id="449" r:id="rId14"/>
    <p:sldId id="450" r:id="rId15"/>
    <p:sldId id="258" r:id="rId16"/>
    <p:sldId id="259" r:id="rId17"/>
    <p:sldId id="260" r:id="rId18"/>
    <p:sldId id="262" r:id="rId19"/>
    <p:sldId id="455" r:id="rId20"/>
    <p:sldId id="456" r:id="rId21"/>
    <p:sldId id="457" r:id="rId22"/>
    <p:sldId id="458" r:id="rId23"/>
    <p:sldId id="459" r:id="rId24"/>
    <p:sldId id="460" r:id="rId25"/>
    <p:sldId id="462" r:id="rId26"/>
    <p:sldId id="461" r:id="rId27"/>
    <p:sldId id="451" r:id="rId28"/>
    <p:sldId id="463" r:id="rId2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10000"/>
      </a:lnSpc>
      <a:spcBef>
        <a:spcPts val="2000"/>
      </a:spcBef>
      <a:spcAft>
        <a:spcPts val="0"/>
      </a:spcAft>
      <a:buClrTx/>
      <a:buSzTx/>
      <a:buFontTx/>
      <a:buNone/>
      <a:tabLst/>
      <a:defRPr kumimoji="0" sz="2400" b="0" i="0" u="none" strike="noStrike" cap="none" spc="0" normalizeH="0" baseline="0">
        <a:ln>
          <a:noFill/>
        </a:ln>
        <a:solidFill>
          <a:srgbClr val="00174D"/>
        </a:solidFill>
        <a:effectLst/>
        <a:uFillTx/>
        <a:latin typeface="Inter Medium"/>
        <a:ea typeface="Inter Medium"/>
        <a:cs typeface="Inter Medium"/>
        <a:sym typeface="Inter Medium"/>
      </a:defRPr>
    </a:lvl1pPr>
    <a:lvl2pPr marL="0" marR="0" indent="457200" algn="l" defTabSz="1828800" rtl="0" fontAlgn="auto" latinLnBrk="0" hangingPunct="0">
      <a:lnSpc>
        <a:spcPct val="110000"/>
      </a:lnSpc>
      <a:spcBef>
        <a:spcPts val="2000"/>
      </a:spcBef>
      <a:spcAft>
        <a:spcPts val="0"/>
      </a:spcAft>
      <a:buClrTx/>
      <a:buSzTx/>
      <a:buFontTx/>
      <a:buNone/>
      <a:tabLst/>
      <a:defRPr kumimoji="0" sz="2400" b="0" i="0" u="none" strike="noStrike" cap="none" spc="0" normalizeH="0" baseline="0">
        <a:ln>
          <a:noFill/>
        </a:ln>
        <a:solidFill>
          <a:srgbClr val="00174D"/>
        </a:solidFill>
        <a:effectLst/>
        <a:uFillTx/>
        <a:latin typeface="Inter Medium"/>
        <a:ea typeface="Inter Medium"/>
        <a:cs typeface="Inter Medium"/>
        <a:sym typeface="Inter Medium"/>
      </a:defRPr>
    </a:lvl2pPr>
    <a:lvl3pPr marL="0" marR="0" indent="914400" algn="l" defTabSz="1828800" rtl="0" fontAlgn="auto" latinLnBrk="0" hangingPunct="0">
      <a:lnSpc>
        <a:spcPct val="110000"/>
      </a:lnSpc>
      <a:spcBef>
        <a:spcPts val="2000"/>
      </a:spcBef>
      <a:spcAft>
        <a:spcPts val="0"/>
      </a:spcAft>
      <a:buClrTx/>
      <a:buSzTx/>
      <a:buFontTx/>
      <a:buNone/>
      <a:tabLst/>
      <a:defRPr kumimoji="0" sz="2400" b="0" i="0" u="none" strike="noStrike" cap="none" spc="0" normalizeH="0" baseline="0">
        <a:ln>
          <a:noFill/>
        </a:ln>
        <a:solidFill>
          <a:srgbClr val="00174D"/>
        </a:solidFill>
        <a:effectLst/>
        <a:uFillTx/>
        <a:latin typeface="Inter Medium"/>
        <a:ea typeface="Inter Medium"/>
        <a:cs typeface="Inter Medium"/>
        <a:sym typeface="Inter Medium"/>
      </a:defRPr>
    </a:lvl3pPr>
    <a:lvl4pPr marL="0" marR="0" indent="1371600" algn="l" defTabSz="1828800" rtl="0" fontAlgn="auto" latinLnBrk="0" hangingPunct="0">
      <a:lnSpc>
        <a:spcPct val="110000"/>
      </a:lnSpc>
      <a:spcBef>
        <a:spcPts val="2000"/>
      </a:spcBef>
      <a:spcAft>
        <a:spcPts val="0"/>
      </a:spcAft>
      <a:buClrTx/>
      <a:buSzTx/>
      <a:buFontTx/>
      <a:buNone/>
      <a:tabLst/>
      <a:defRPr kumimoji="0" sz="2400" b="0" i="0" u="none" strike="noStrike" cap="none" spc="0" normalizeH="0" baseline="0">
        <a:ln>
          <a:noFill/>
        </a:ln>
        <a:solidFill>
          <a:srgbClr val="00174D"/>
        </a:solidFill>
        <a:effectLst/>
        <a:uFillTx/>
        <a:latin typeface="Inter Medium"/>
        <a:ea typeface="Inter Medium"/>
        <a:cs typeface="Inter Medium"/>
        <a:sym typeface="Inter Medium"/>
      </a:defRPr>
    </a:lvl4pPr>
    <a:lvl5pPr marL="0" marR="0" indent="1828800" algn="l" defTabSz="1828800" rtl="0" fontAlgn="auto" latinLnBrk="0" hangingPunct="0">
      <a:lnSpc>
        <a:spcPct val="110000"/>
      </a:lnSpc>
      <a:spcBef>
        <a:spcPts val="2000"/>
      </a:spcBef>
      <a:spcAft>
        <a:spcPts val="0"/>
      </a:spcAft>
      <a:buClrTx/>
      <a:buSzTx/>
      <a:buFontTx/>
      <a:buNone/>
      <a:tabLst/>
      <a:defRPr kumimoji="0" sz="2400" b="0" i="0" u="none" strike="noStrike" cap="none" spc="0" normalizeH="0" baseline="0">
        <a:ln>
          <a:noFill/>
        </a:ln>
        <a:solidFill>
          <a:srgbClr val="00174D"/>
        </a:solidFill>
        <a:effectLst/>
        <a:uFillTx/>
        <a:latin typeface="Inter Medium"/>
        <a:ea typeface="Inter Medium"/>
        <a:cs typeface="Inter Medium"/>
        <a:sym typeface="Inter Medium"/>
      </a:defRPr>
    </a:lvl5pPr>
    <a:lvl6pPr marL="0" marR="0" indent="2286000" algn="l" defTabSz="1828800" rtl="0" fontAlgn="auto" latinLnBrk="0" hangingPunct="0">
      <a:lnSpc>
        <a:spcPct val="110000"/>
      </a:lnSpc>
      <a:spcBef>
        <a:spcPts val="2000"/>
      </a:spcBef>
      <a:spcAft>
        <a:spcPts val="0"/>
      </a:spcAft>
      <a:buClrTx/>
      <a:buSzTx/>
      <a:buFontTx/>
      <a:buNone/>
      <a:tabLst/>
      <a:defRPr kumimoji="0" sz="2400" b="0" i="0" u="none" strike="noStrike" cap="none" spc="0" normalizeH="0" baseline="0">
        <a:ln>
          <a:noFill/>
        </a:ln>
        <a:solidFill>
          <a:srgbClr val="00174D"/>
        </a:solidFill>
        <a:effectLst/>
        <a:uFillTx/>
        <a:latin typeface="Inter Medium"/>
        <a:ea typeface="Inter Medium"/>
        <a:cs typeface="Inter Medium"/>
        <a:sym typeface="Inter Medium"/>
      </a:defRPr>
    </a:lvl6pPr>
    <a:lvl7pPr marL="0" marR="0" indent="2743200" algn="l" defTabSz="1828800" rtl="0" fontAlgn="auto" latinLnBrk="0" hangingPunct="0">
      <a:lnSpc>
        <a:spcPct val="110000"/>
      </a:lnSpc>
      <a:spcBef>
        <a:spcPts val="2000"/>
      </a:spcBef>
      <a:spcAft>
        <a:spcPts val="0"/>
      </a:spcAft>
      <a:buClrTx/>
      <a:buSzTx/>
      <a:buFontTx/>
      <a:buNone/>
      <a:tabLst/>
      <a:defRPr kumimoji="0" sz="2400" b="0" i="0" u="none" strike="noStrike" cap="none" spc="0" normalizeH="0" baseline="0">
        <a:ln>
          <a:noFill/>
        </a:ln>
        <a:solidFill>
          <a:srgbClr val="00174D"/>
        </a:solidFill>
        <a:effectLst/>
        <a:uFillTx/>
        <a:latin typeface="Inter Medium"/>
        <a:ea typeface="Inter Medium"/>
        <a:cs typeface="Inter Medium"/>
        <a:sym typeface="Inter Medium"/>
      </a:defRPr>
    </a:lvl7pPr>
    <a:lvl8pPr marL="0" marR="0" indent="3200400" algn="l" defTabSz="1828800" rtl="0" fontAlgn="auto" latinLnBrk="0" hangingPunct="0">
      <a:lnSpc>
        <a:spcPct val="110000"/>
      </a:lnSpc>
      <a:spcBef>
        <a:spcPts val="2000"/>
      </a:spcBef>
      <a:spcAft>
        <a:spcPts val="0"/>
      </a:spcAft>
      <a:buClrTx/>
      <a:buSzTx/>
      <a:buFontTx/>
      <a:buNone/>
      <a:tabLst/>
      <a:defRPr kumimoji="0" sz="2400" b="0" i="0" u="none" strike="noStrike" cap="none" spc="0" normalizeH="0" baseline="0">
        <a:ln>
          <a:noFill/>
        </a:ln>
        <a:solidFill>
          <a:srgbClr val="00174D"/>
        </a:solidFill>
        <a:effectLst/>
        <a:uFillTx/>
        <a:latin typeface="Inter Medium"/>
        <a:ea typeface="Inter Medium"/>
        <a:cs typeface="Inter Medium"/>
        <a:sym typeface="Inter Medium"/>
      </a:defRPr>
    </a:lvl8pPr>
    <a:lvl9pPr marL="0" marR="0" indent="3657600" algn="l" defTabSz="1828800" rtl="0" fontAlgn="auto" latinLnBrk="0" hangingPunct="0">
      <a:lnSpc>
        <a:spcPct val="110000"/>
      </a:lnSpc>
      <a:spcBef>
        <a:spcPts val="2000"/>
      </a:spcBef>
      <a:spcAft>
        <a:spcPts val="0"/>
      </a:spcAft>
      <a:buClrTx/>
      <a:buSzTx/>
      <a:buFontTx/>
      <a:buNone/>
      <a:tabLst/>
      <a:defRPr kumimoji="0" sz="2400" b="0" i="0" u="none" strike="noStrike" cap="none" spc="0" normalizeH="0" baseline="0">
        <a:ln>
          <a:noFill/>
        </a:ln>
        <a:solidFill>
          <a:srgbClr val="00174D"/>
        </a:solidFill>
        <a:effectLst/>
        <a:uFillTx/>
        <a:latin typeface="Inter Medium"/>
        <a:ea typeface="Inter Medium"/>
        <a:cs typeface="Inter Medium"/>
        <a:sym typeface="Inter Medium"/>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5EAC"/>
    <a:srgbClr val="EE3A3B"/>
    <a:srgbClr val="212B63"/>
    <a:srgbClr val="71C9EC"/>
    <a:srgbClr val="D69162"/>
    <a:srgbClr val="7F7F7F"/>
    <a:srgbClr val="BDBDBD"/>
    <a:srgbClr val="4472C4"/>
    <a:srgbClr val="1C9FDA"/>
    <a:srgbClr val="D8B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alpha val="20000"/>
            </a:schemeClr>
          </a:solidFill>
        </a:fill>
      </a:tcStyle>
    </a:wholeTbl>
    <a:band2H>
      <a:tcTxStyle/>
      <a:tcStyle>
        <a:tcBdr/>
        <a:fill>
          <a:solidFill>
            <a:srgbClr val="FFFFFF"/>
          </a:solidFill>
        </a:fill>
      </a:tcStyle>
    </a:band2H>
    <a:firstCol>
      <a:tcTxStyle b="on" i="off">
        <a:fontRef idx="maj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alpha val="20000"/>
            </a:schemeClr>
          </a:solidFill>
        </a:fill>
      </a:tcStyle>
    </a:firstCol>
    <a:lastRow>
      <a:tcTxStyle b="on" i="off">
        <a:fontRef idx="major">
          <a:srgbClr val="000000"/>
        </a:fontRef>
        <a:srgbClr val="000000"/>
      </a:tcTxStyle>
      <a:tcStyle>
        <a:tcBdr>
          <a:left>
            <a:ln w="25400" cap="flat">
              <a:noFill/>
              <a:miter lim="400000"/>
            </a:ln>
          </a:left>
          <a:right>
            <a:ln w="25400" cap="flat">
              <a:noFill/>
              <a:miter lim="400000"/>
            </a:ln>
          </a:right>
          <a:top>
            <a:ln w="25400" cap="flat">
              <a:solidFill>
                <a:schemeClr val="accent1"/>
              </a:solidFill>
              <a:prstDash val="solid"/>
              <a:round/>
            </a:ln>
          </a:top>
          <a:bottom>
            <a:ln w="25400" cap="flat">
              <a:solidFill>
                <a:schemeClr val="accent1"/>
              </a:solidFill>
              <a:prstDash val="solid"/>
              <a:round/>
            </a:ln>
          </a:bottom>
          <a:insideH>
            <a:ln w="25400" cap="flat">
              <a:noFill/>
              <a:miter lim="400000"/>
            </a:ln>
          </a:insideH>
          <a:insideV>
            <a:ln w="25400" cap="flat">
              <a:noFill/>
              <a:miter lim="400000"/>
            </a:ln>
          </a:insideV>
        </a:tcBdr>
        <a:fill>
          <a:noFill/>
        </a:fill>
      </a:tcStyle>
    </a:lastRow>
    <a:firstRow>
      <a:tcTxStyle b="on" i="off">
        <a:fontRef idx="major">
          <a:srgbClr val="000000"/>
        </a:fontRef>
        <a:srgbClr val="000000"/>
      </a:tcTxStyle>
      <a:tcStyle>
        <a:tcBdr>
          <a:left>
            <a:ln w="25400" cap="flat">
              <a:noFill/>
              <a:miter lim="400000"/>
            </a:ln>
          </a:left>
          <a:right>
            <a:ln w="25400" cap="flat">
              <a:noFill/>
              <a:miter lim="400000"/>
            </a:ln>
          </a:right>
          <a:top>
            <a:ln w="25400" cap="flat">
              <a:solidFill>
                <a:schemeClr val="accent1"/>
              </a:solidFill>
              <a:prstDash val="solid"/>
              <a:round/>
            </a:ln>
          </a:top>
          <a:bottom>
            <a:ln w="25400" cap="flat">
              <a:solidFill>
                <a:schemeClr val="accent1"/>
              </a:solidFill>
              <a:prstDash val="solid"/>
              <a:round/>
            </a:ln>
          </a:bottom>
          <a:insideH>
            <a:ln w="25400" cap="flat">
              <a:noFill/>
              <a:miter lim="400000"/>
            </a:ln>
          </a:insideH>
          <a:insideV>
            <a:ln w="25400" cap="flat">
              <a:noFill/>
              <a:miter lim="400000"/>
            </a:ln>
          </a:insideV>
        </a:tcBdr>
        <a:fill>
          <a:noFill/>
        </a:fill>
      </a:tcStyle>
    </a:firstRow>
  </a:tblStyle>
  <a:tblStyle styleId="{C7B018BB-80A7-4F77-B60F-C8B233D01FF8}"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ajor">
          <a:srgbClr val="000000"/>
        </a:fontRef>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Ref idx="major">
          <a:srgbClr val="FFFFFF"/>
        </a:fontRef>
        <a:srgbClr val="FFFFFF"/>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58" d="100"/>
          <a:sy n="58" d="100"/>
        </p:scale>
        <p:origin x="432" y="84"/>
      </p:cViewPr>
      <p:guideLst/>
    </p:cSldViewPr>
  </p:slideViewPr>
  <p:notesTextViewPr>
    <p:cViewPr>
      <p:scale>
        <a:sx n="1" d="1"/>
        <a:sy n="1" d="1"/>
      </p:scale>
      <p:origin x="0" y="0"/>
    </p:cViewPr>
  </p:notesTextViewPr>
  <p:notesViewPr>
    <p:cSldViewPr snapToGrid="0">
      <p:cViewPr varScale="1">
        <p:scale>
          <a:sx n="65" d="100"/>
          <a:sy n="65" d="100"/>
        </p:scale>
        <p:origin x="315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4000" b="1" i="0" u="none" strike="noStrike" kern="1200" spc="0" baseline="0">
              <a:solidFill>
                <a:schemeClr val="tx1"/>
              </a:solidFill>
              <a:latin typeface="+mn-lt"/>
              <a:ea typeface="+mn-ea"/>
              <a:cs typeface="+mn-cs"/>
            </a:defRPr>
          </a:pPr>
          <a:endParaRPr lang="ro-RO"/>
        </a:p>
      </c:txPr>
    </c:title>
    <c:autoTitleDeleted val="0"/>
    <c:plotArea>
      <c:layout/>
      <c:barChart>
        <c:barDir val="col"/>
        <c:grouping val="clustered"/>
        <c:varyColors val="0"/>
        <c:ser>
          <c:idx val="0"/>
          <c:order val="0"/>
          <c:tx>
            <c:strRef>
              <c:f>Sheet2!$D$4</c:f>
              <c:strCache>
                <c:ptCount val="1"/>
                <c:pt idx="0">
                  <c:v>Datorii Termoenergetica către Elcen </c:v>
                </c:pt>
              </c:strCache>
            </c:strRef>
          </c:tx>
          <c:spPr>
            <a:solidFill>
              <a:schemeClr val="accent1"/>
            </a:solidFill>
            <a:ln>
              <a:noFill/>
            </a:ln>
            <a:effectLst/>
          </c:spPr>
          <c:invertIfNegative val="0"/>
          <c:cat>
            <c:numRef>
              <c:f>Sheet2!$C$5:$C$12</c:f>
              <c:numCache>
                <c:formatCode>General</c:formatCode>
                <c:ptCount val="8"/>
                <c:pt idx="0">
                  <c:v>2019</c:v>
                </c:pt>
                <c:pt idx="1">
                  <c:v>2020</c:v>
                </c:pt>
                <c:pt idx="2">
                  <c:v>2021</c:v>
                </c:pt>
                <c:pt idx="3">
                  <c:v>2022</c:v>
                </c:pt>
                <c:pt idx="4">
                  <c:v>2023</c:v>
                </c:pt>
                <c:pt idx="5">
                  <c:v>2024</c:v>
                </c:pt>
                <c:pt idx="6">
                  <c:v>2025</c:v>
                </c:pt>
                <c:pt idx="7" formatCode="mmm\-yy">
                  <c:v>46174</c:v>
                </c:pt>
              </c:numCache>
            </c:numRef>
          </c:cat>
          <c:val>
            <c:numRef>
              <c:f>Sheet2!$D$5:$D$12</c:f>
              <c:numCache>
                <c:formatCode>General</c:formatCode>
                <c:ptCount val="8"/>
                <c:pt idx="0">
                  <c:v>0</c:v>
                </c:pt>
                <c:pt idx="1">
                  <c:v>46</c:v>
                </c:pt>
                <c:pt idx="2">
                  <c:v>180</c:v>
                </c:pt>
                <c:pt idx="3">
                  <c:v>639.70000000000005</c:v>
                </c:pt>
                <c:pt idx="4">
                  <c:v>748.2</c:v>
                </c:pt>
                <c:pt idx="5" formatCode="#,##0.00">
                  <c:v>1102.2</c:v>
                </c:pt>
                <c:pt idx="6" formatCode="#,##0.00">
                  <c:v>1404.6</c:v>
                </c:pt>
                <c:pt idx="7" formatCode="#,##0.00">
                  <c:v>1751.9</c:v>
                </c:pt>
              </c:numCache>
            </c:numRef>
          </c:val>
          <c:extLst>
            <c:ext xmlns:c16="http://schemas.microsoft.com/office/drawing/2014/chart" uri="{C3380CC4-5D6E-409C-BE32-E72D297353CC}">
              <c16:uniqueId val="{00000000-85B5-4A40-B204-CC68A56C3B95}"/>
            </c:ext>
          </c:extLst>
        </c:ser>
        <c:dLbls>
          <c:showLegendKey val="0"/>
          <c:showVal val="0"/>
          <c:showCatName val="0"/>
          <c:showSerName val="0"/>
          <c:showPercent val="0"/>
          <c:showBubbleSize val="0"/>
        </c:dLbls>
        <c:gapWidth val="219"/>
        <c:overlap val="-27"/>
        <c:axId val="607105200"/>
        <c:axId val="1868899376"/>
      </c:barChart>
      <c:catAx>
        <c:axId val="60710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600" b="0" i="0" u="none" strike="noStrike" kern="1200" baseline="0">
                <a:solidFill>
                  <a:schemeClr val="tx1"/>
                </a:solidFill>
                <a:latin typeface="+mn-lt"/>
                <a:ea typeface="+mn-ea"/>
                <a:cs typeface="+mn-cs"/>
              </a:defRPr>
            </a:pPr>
            <a:endParaRPr lang="ro-RO"/>
          </a:p>
        </c:txPr>
        <c:crossAx val="1868899376"/>
        <c:crosses val="autoZero"/>
        <c:auto val="1"/>
        <c:lblAlgn val="ctr"/>
        <c:lblOffset val="100"/>
        <c:noMultiLvlLbl val="0"/>
      </c:catAx>
      <c:valAx>
        <c:axId val="186889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3600" b="0" i="0" u="none" strike="noStrike" kern="1200" baseline="0">
                <a:solidFill>
                  <a:schemeClr val="tx1"/>
                </a:solidFill>
                <a:latin typeface="+mn-lt"/>
                <a:ea typeface="+mn-ea"/>
                <a:cs typeface="+mn-cs"/>
              </a:defRPr>
            </a:pPr>
            <a:endParaRPr lang="ro-RO"/>
          </a:p>
        </c:txPr>
        <c:crossAx val="6071052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o-R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4000" b="0" i="0" u="none" strike="noStrike" kern="1200" spc="0" baseline="0">
                <a:solidFill>
                  <a:schemeClr val="tx1"/>
                </a:solidFill>
                <a:latin typeface="+mn-lt"/>
                <a:ea typeface="+mn-ea"/>
                <a:cs typeface="+mn-cs"/>
              </a:defRPr>
            </a:pPr>
            <a:r>
              <a:rPr lang="ro-RO" sz="4000">
                <a:solidFill>
                  <a:schemeClr val="tx1"/>
                </a:solidFill>
              </a:rPr>
              <a:t>Compensații facturate și plătite </a:t>
            </a:r>
          </a:p>
        </c:rich>
      </c:tx>
      <c:overlay val="0"/>
      <c:spPr>
        <a:noFill/>
        <a:ln>
          <a:noFill/>
        </a:ln>
        <a:effectLst/>
      </c:spPr>
      <c:txPr>
        <a:bodyPr rot="0" spcFirstLastPara="1" vertOverflow="ellipsis" vert="horz" wrap="square" anchor="ctr" anchorCtr="1"/>
        <a:lstStyle/>
        <a:p>
          <a:pPr>
            <a:defRPr sz="4000" b="0" i="0" u="none" strike="noStrike" kern="1200" spc="0" baseline="0">
              <a:solidFill>
                <a:schemeClr val="tx1"/>
              </a:solidFill>
              <a:latin typeface="+mn-lt"/>
              <a:ea typeface="+mn-ea"/>
              <a:cs typeface="+mn-cs"/>
            </a:defRPr>
          </a:pPr>
          <a:endParaRPr lang="ro-RO"/>
        </a:p>
      </c:txPr>
    </c:title>
    <c:autoTitleDeleted val="0"/>
    <c:plotArea>
      <c:layout/>
      <c:barChart>
        <c:barDir val="col"/>
        <c:grouping val="clustered"/>
        <c:varyColors val="0"/>
        <c:ser>
          <c:idx val="0"/>
          <c:order val="0"/>
          <c:tx>
            <c:strRef>
              <c:f>Sheet1!$C$3</c:f>
              <c:strCache>
                <c:ptCount val="1"/>
                <c:pt idx="0">
                  <c:v>Compensație facturată, milioane lei</c:v>
                </c:pt>
              </c:strCache>
            </c:strRef>
          </c:tx>
          <c:spPr>
            <a:solidFill>
              <a:schemeClr val="accent1"/>
            </a:solidFill>
            <a:ln>
              <a:noFill/>
            </a:ln>
            <a:effectLst/>
          </c:spPr>
          <c:invertIfNegative val="0"/>
          <c:cat>
            <c:numRef>
              <c:f>Sheet1!$B$4:$B$10</c:f>
              <c:numCache>
                <c:formatCode>General</c:formatCode>
                <c:ptCount val="7"/>
                <c:pt idx="0">
                  <c:v>2019</c:v>
                </c:pt>
                <c:pt idx="1">
                  <c:v>2020</c:v>
                </c:pt>
                <c:pt idx="2">
                  <c:v>2021</c:v>
                </c:pt>
                <c:pt idx="3">
                  <c:v>2022</c:v>
                </c:pt>
                <c:pt idx="4">
                  <c:v>2023</c:v>
                </c:pt>
                <c:pt idx="5">
                  <c:v>2024</c:v>
                </c:pt>
                <c:pt idx="6">
                  <c:v>2025</c:v>
                </c:pt>
              </c:numCache>
            </c:numRef>
          </c:cat>
          <c:val>
            <c:numRef>
              <c:f>Sheet1!$C$4:$C$10</c:f>
              <c:numCache>
                <c:formatCode>General</c:formatCode>
                <c:ptCount val="7"/>
                <c:pt idx="0">
                  <c:v>785.2</c:v>
                </c:pt>
                <c:pt idx="1">
                  <c:v>875.4</c:v>
                </c:pt>
                <c:pt idx="2">
                  <c:v>941.9</c:v>
                </c:pt>
                <c:pt idx="3" formatCode="#,##0">
                  <c:v>1940</c:v>
                </c:pt>
                <c:pt idx="4" formatCode="#,##0.00">
                  <c:v>1843.3</c:v>
                </c:pt>
                <c:pt idx="5" formatCode="#,##0.00">
                  <c:v>1101.3</c:v>
                </c:pt>
                <c:pt idx="6" formatCode="#,##0.00">
                  <c:v>1405.7</c:v>
                </c:pt>
              </c:numCache>
            </c:numRef>
          </c:val>
          <c:extLst>
            <c:ext xmlns:c16="http://schemas.microsoft.com/office/drawing/2014/chart" uri="{C3380CC4-5D6E-409C-BE32-E72D297353CC}">
              <c16:uniqueId val="{00000000-CDB2-4FE2-BC42-E946BEBE088F}"/>
            </c:ext>
          </c:extLst>
        </c:ser>
        <c:ser>
          <c:idx val="1"/>
          <c:order val="1"/>
          <c:tx>
            <c:strRef>
              <c:f>Sheet1!$D$3</c:f>
              <c:strCache>
                <c:ptCount val="1"/>
                <c:pt idx="0">
                  <c:v>Plăți totale PMB</c:v>
                </c:pt>
              </c:strCache>
            </c:strRef>
          </c:tx>
          <c:spPr>
            <a:solidFill>
              <a:schemeClr val="accent2"/>
            </a:solidFill>
            <a:ln>
              <a:noFill/>
            </a:ln>
            <a:effectLst/>
          </c:spPr>
          <c:invertIfNegative val="0"/>
          <c:cat>
            <c:numRef>
              <c:f>Sheet1!$B$4:$B$10</c:f>
              <c:numCache>
                <c:formatCode>General</c:formatCode>
                <c:ptCount val="7"/>
                <c:pt idx="0">
                  <c:v>2019</c:v>
                </c:pt>
                <c:pt idx="1">
                  <c:v>2020</c:v>
                </c:pt>
                <c:pt idx="2">
                  <c:v>2021</c:v>
                </c:pt>
                <c:pt idx="3">
                  <c:v>2022</c:v>
                </c:pt>
                <c:pt idx="4">
                  <c:v>2023</c:v>
                </c:pt>
                <c:pt idx="5">
                  <c:v>2024</c:v>
                </c:pt>
                <c:pt idx="6">
                  <c:v>2025</c:v>
                </c:pt>
              </c:numCache>
            </c:numRef>
          </c:cat>
          <c:val>
            <c:numRef>
              <c:f>Sheet1!$D$4:$D$10</c:f>
              <c:numCache>
                <c:formatCode>General</c:formatCode>
                <c:ptCount val="7"/>
                <c:pt idx="0">
                  <c:v>790.1</c:v>
                </c:pt>
                <c:pt idx="1">
                  <c:v>898.9</c:v>
                </c:pt>
                <c:pt idx="2">
                  <c:v>987.9</c:v>
                </c:pt>
                <c:pt idx="3" formatCode="#,##0.00">
                  <c:v>1905.1</c:v>
                </c:pt>
                <c:pt idx="4" formatCode="#,##0.00">
                  <c:v>1878.2</c:v>
                </c:pt>
                <c:pt idx="5" formatCode="#,##0.00">
                  <c:v>1086.2</c:v>
                </c:pt>
                <c:pt idx="6" formatCode="#,##0.00">
                  <c:v>1016.3</c:v>
                </c:pt>
              </c:numCache>
            </c:numRef>
          </c:val>
          <c:extLst>
            <c:ext xmlns:c16="http://schemas.microsoft.com/office/drawing/2014/chart" uri="{C3380CC4-5D6E-409C-BE32-E72D297353CC}">
              <c16:uniqueId val="{00000001-CDB2-4FE2-BC42-E946BEBE088F}"/>
            </c:ext>
          </c:extLst>
        </c:ser>
        <c:dLbls>
          <c:showLegendKey val="0"/>
          <c:showVal val="0"/>
          <c:showCatName val="0"/>
          <c:showSerName val="0"/>
          <c:showPercent val="0"/>
          <c:showBubbleSize val="0"/>
        </c:dLbls>
        <c:gapWidth val="219"/>
        <c:overlap val="-27"/>
        <c:axId val="607114480"/>
        <c:axId val="1868907536"/>
      </c:barChart>
      <c:catAx>
        <c:axId val="60711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200" b="0" i="0" u="none" strike="noStrike" kern="1200" baseline="0">
                <a:solidFill>
                  <a:schemeClr val="tx1"/>
                </a:solidFill>
                <a:latin typeface="+mn-lt"/>
                <a:ea typeface="+mn-ea"/>
                <a:cs typeface="+mn-cs"/>
              </a:defRPr>
            </a:pPr>
            <a:endParaRPr lang="ro-RO"/>
          </a:p>
        </c:txPr>
        <c:crossAx val="1868907536"/>
        <c:crosses val="autoZero"/>
        <c:auto val="1"/>
        <c:lblAlgn val="ctr"/>
        <c:lblOffset val="100"/>
        <c:noMultiLvlLbl val="0"/>
      </c:catAx>
      <c:valAx>
        <c:axId val="186890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60711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3200" b="0" i="0" u="none" strike="noStrike" kern="1200" baseline="0">
              <a:solidFill>
                <a:schemeClr val="tx1"/>
              </a:solidFill>
              <a:latin typeface="+mn-lt"/>
              <a:ea typeface="+mn-ea"/>
              <a:cs typeface="+mn-cs"/>
            </a:defRPr>
          </a:pPr>
          <a:endParaRPr lang="ro-R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o-R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9C22CE-B8EA-4A73-060C-D8E5C47C4D6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18758B31-07CB-0BEF-5D8F-15798A2C483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A1BAB6E-597F-4E66-8CA8-B78FF335E5DD}" type="datetimeFigureOut">
              <a:rPr lang="en-GB" smtClean="0"/>
              <a:t>26/08/2026</a:t>
            </a:fld>
            <a:endParaRPr lang="en-GB"/>
          </a:p>
        </p:txBody>
      </p:sp>
      <p:sp>
        <p:nvSpPr>
          <p:cNvPr id="4" name="Footer Placeholder 3">
            <a:extLst>
              <a:ext uri="{FF2B5EF4-FFF2-40B4-BE49-F238E27FC236}">
                <a16:creationId xmlns:a16="http://schemas.microsoft.com/office/drawing/2014/main" id="{824B5054-764F-8ECA-DD82-464548482E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9AB797CD-89DC-B85B-C559-06AB4FBB4AD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CF0ABA-F3D0-4436-A77E-9E0CA6C6A5EC}" type="slidenum">
              <a:rPr lang="en-GB" smtClean="0"/>
              <a:t>‹#›</a:t>
            </a:fld>
            <a:endParaRPr lang="en-GB"/>
          </a:p>
        </p:txBody>
      </p:sp>
    </p:spTree>
    <p:extLst>
      <p:ext uri="{BB962C8B-B14F-4D97-AF65-F5344CB8AC3E}">
        <p14:creationId xmlns:p14="http://schemas.microsoft.com/office/powerpoint/2010/main" val="28276878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6" name="Shape 206"/>
          <p:cNvSpPr>
            <a:spLocks noGrp="1" noRot="1" noChangeAspect="1"/>
          </p:cNvSpPr>
          <p:nvPr>
            <p:ph type="sldImg"/>
          </p:nvPr>
        </p:nvSpPr>
        <p:spPr>
          <a:xfrm>
            <a:off x="1143000" y="685800"/>
            <a:ext cx="4572000" cy="3429000"/>
          </a:xfrm>
          <a:prstGeom prst="rect">
            <a:avLst/>
          </a:prstGeom>
        </p:spPr>
        <p:txBody>
          <a:bodyPr/>
          <a:lstStyle/>
          <a:p>
            <a:endParaRPr/>
          </a:p>
        </p:txBody>
      </p:sp>
      <p:sp>
        <p:nvSpPr>
          <p:cNvPr id="207" name="Shape 20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2400">
        <a:latin typeface="+mj-lt"/>
        <a:ea typeface="+mj-ea"/>
        <a:cs typeface="+mj-cs"/>
        <a:sym typeface="Calibri"/>
      </a:defRPr>
    </a:lvl1pPr>
    <a:lvl2pPr indent="228600" defTabSz="1828800" latinLnBrk="0">
      <a:defRPr sz="2400">
        <a:latin typeface="+mj-lt"/>
        <a:ea typeface="+mj-ea"/>
        <a:cs typeface="+mj-cs"/>
        <a:sym typeface="Calibri"/>
      </a:defRPr>
    </a:lvl2pPr>
    <a:lvl3pPr indent="457200" defTabSz="1828800" latinLnBrk="0">
      <a:defRPr sz="2400">
        <a:latin typeface="+mj-lt"/>
        <a:ea typeface="+mj-ea"/>
        <a:cs typeface="+mj-cs"/>
        <a:sym typeface="Calibri"/>
      </a:defRPr>
    </a:lvl3pPr>
    <a:lvl4pPr indent="685800" defTabSz="1828800" latinLnBrk="0">
      <a:defRPr sz="2400">
        <a:latin typeface="+mj-lt"/>
        <a:ea typeface="+mj-ea"/>
        <a:cs typeface="+mj-cs"/>
        <a:sym typeface="Calibri"/>
      </a:defRPr>
    </a:lvl4pPr>
    <a:lvl5pPr indent="914400" defTabSz="1828800" latinLnBrk="0">
      <a:defRPr sz="2400">
        <a:latin typeface="+mj-lt"/>
        <a:ea typeface="+mj-ea"/>
        <a:cs typeface="+mj-cs"/>
        <a:sym typeface="Calibri"/>
      </a:defRPr>
    </a:lvl5pPr>
    <a:lvl6pPr indent="1143000" defTabSz="1828800" latinLnBrk="0">
      <a:defRPr sz="2400">
        <a:latin typeface="+mj-lt"/>
        <a:ea typeface="+mj-ea"/>
        <a:cs typeface="+mj-cs"/>
        <a:sym typeface="Calibri"/>
      </a:defRPr>
    </a:lvl6pPr>
    <a:lvl7pPr indent="1371600" defTabSz="1828800" latinLnBrk="0">
      <a:defRPr sz="2400">
        <a:latin typeface="+mj-lt"/>
        <a:ea typeface="+mj-ea"/>
        <a:cs typeface="+mj-cs"/>
        <a:sym typeface="Calibri"/>
      </a:defRPr>
    </a:lvl7pPr>
    <a:lvl8pPr indent="1600200" defTabSz="1828800" latinLnBrk="0">
      <a:defRPr sz="2400">
        <a:latin typeface="+mj-lt"/>
        <a:ea typeface="+mj-ea"/>
        <a:cs typeface="+mj-cs"/>
        <a:sym typeface="Calibri"/>
      </a:defRPr>
    </a:lvl8pPr>
    <a:lvl9pPr indent="1828800" defTabSz="1828800" latinLnBrk="0">
      <a:defRPr sz="24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f85a096112_1_19: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 name="Google Shape;80;g3f85a096112_1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f85a096112_1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1" name="Google Shape;91;g3f85a096112_1_3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g3f85a096112_1_3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00174D"/>
              </a:buClr>
              <a:buSzPts val="2400"/>
              <a:buFont typeface="Inter Medium"/>
              <a:buNone/>
            </a:pPr>
            <a:fld id="{00000000-1234-1234-1234-123412341234}" type="slidenum">
              <a:rPr lang="ro" sz="2400" b="0" i="0" u="none" strike="noStrike" cap="none">
                <a:solidFill>
                  <a:srgbClr val="00174D"/>
                </a:solidFill>
                <a:latin typeface="Inter Medium"/>
                <a:ea typeface="Inter Medium"/>
                <a:cs typeface="Inter Medium"/>
                <a:sym typeface="Inter Medium"/>
              </a:rPr>
              <a:t>16</a:t>
            </a:fld>
            <a:endParaRPr sz="2400" b="0" i="0" u="none" strike="noStrike" cap="none">
              <a:solidFill>
                <a:srgbClr val="00174D"/>
              </a:solidFill>
              <a:latin typeface="Inter Medium"/>
              <a:ea typeface="Inter Medium"/>
              <a:cs typeface="Inter Medium"/>
              <a:sym typeface="Inter Medium"/>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f85a096112_1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2" name="Google Shape;102;g3f85a096112_1_4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g3f85a096112_1_4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00174D"/>
              </a:buClr>
              <a:buSzPts val="2400"/>
              <a:buFont typeface="Inter Medium"/>
              <a:buNone/>
            </a:pPr>
            <a:fld id="{00000000-1234-1234-1234-123412341234}" type="slidenum">
              <a:rPr lang="ro" sz="2400" b="0" i="0" u="none" strike="noStrike" cap="none">
                <a:solidFill>
                  <a:srgbClr val="00174D"/>
                </a:solidFill>
                <a:latin typeface="Inter Medium"/>
                <a:ea typeface="Inter Medium"/>
                <a:cs typeface="Inter Medium"/>
                <a:sym typeface="Inter Medium"/>
              </a:rPr>
              <a:t>17</a:t>
            </a:fld>
            <a:endParaRPr sz="2400" b="0" i="0" u="none" strike="noStrike" cap="none">
              <a:solidFill>
                <a:srgbClr val="00174D"/>
              </a:solidFill>
              <a:latin typeface="Inter Medium"/>
              <a:ea typeface="Inter Medium"/>
              <a:cs typeface="Inter Medium"/>
              <a:sym typeface="Inter Medium"/>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f85a09611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1" name="Google Shape;121;g3f85a096112_0_1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g3f85a096112_0_1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00174D"/>
              </a:buClr>
              <a:buSzPts val="2400"/>
              <a:buFont typeface="Inter Medium"/>
              <a:buNone/>
            </a:pPr>
            <a:fld id="{00000000-1234-1234-1234-123412341234}" type="slidenum">
              <a:rPr lang="ro" sz="2400" b="0" i="0" u="none" strike="noStrike" cap="none">
                <a:solidFill>
                  <a:srgbClr val="00174D"/>
                </a:solidFill>
                <a:latin typeface="Inter Medium"/>
                <a:ea typeface="Inter Medium"/>
                <a:cs typeface="Inter Medium"/>
                <a:sym typeface="Inter Medium"/>
              </a:rPr>
              <a:t>18</a:t>
            </a:fld>
            <a:endParaRPr sz="2400" b="0" i="0" u="none" strike="noStrike" cap="none">
              <a:solidFill>
                <a:srgbClr val="00174D"/>
              </a:solidFill>
              <a:latin typeface="Inter Medium"/>
              <a:ea typeface="Inter Medium"/>
              <a:cs typeface="Inter Medium"/>
              <a:sym typeface="Inter Medium"/>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u + Text Gri">
    <p:bg>
      <p:bgPr>
        <a:solidFill>
          <a:srgbClr val="F5F4FA"/>
        </a:solidFill>
        <a:effectLst/>
      </p:bgPr>
    </p:bg>
    <p:spTree>
      <p:nvGrpSpPr>
        <p:cNvPr id="1" name=""/>
        <p:cNvGrpSpPr/>
        <p:nvPr/>
      </p:nvGrpSpPr>
      <p:grpSpPr>
        <a:xfrm>
          <a:off x="0" y="0"/>
          <a:ext cx="0" cy="0"/>
          <a:chOff x="0" y="0"/>
          <a:chExt cx="0" cy="0"/>
        </a:xfrm>
      </p:grpSpPr>
      <p:sp>
        <p:nvSpPr>
          <p:cNvPr id="109" name="Nivel corp unu…"/>
          <p:cNvSpPr txBox="1">
            <a:spLocks noGrp="1"/>
          </p:cNvSpPr>
          <p:nvPr>
            <p:ph type="body" sz="half" idx="1"/>
          </p:nvPr>
        </p:nvSpPr>
        <p:spPr>
          <a:xfrm>
            <a:off x="12192000" y="767886"/>
            <a:ext cx="11427759" cy="11552575"/>
          </a:xfrm>
          <a:prstGeom prst="rect">
            <a:avLst/>
          </a:prstGeom>
        </p:spPr>
        <p:txBody>
          <a:bodyPr/>
          <a:lstStyle>
            <a:lvl1pPr marL="0" indent="0">
              <a:lnSpc>
                <a:spcPct val="100000"/>
              </a:lnSpc>
              <a:buSzTx/>
              <a:buFontTx/>
              <a:buNone/>
              <a:defRPr sz="3600">
                <a:solidFill>
                  <a:srgbClr val="00174D"/>
                </a:solidFill>
                <a:latin typeface="Inter Medium"/>
                <a:ea typeface="Inter Medium"/>
                <a:cs typeface="Inter Medium"/>
                <a:sym typeface="Inter Medium"/>
              </a:defRPr>
            </a:lvl1pPr>
            <a:lvl2pPr marL="0" indent="228600">
              <a:lnSpc>
                <a:spcPct val="100000"/>
              </a:lnSpc>
              <a:buSzTx/>
              <a:buFontTx/>
              <a:buNone/>
              <a:defRPr sz="3600">
                <a:solidFill>
                  <a:srgbClr val="00174D"/>
                </a:solidFill>
                <a:latin typeface="Inter Medium"/>
                <a:ea typeface="Inter Medium"/>
                <a:cs typeface="Inter Medium"/>
                <a:sym typeface="Inter Medium"/>
              </a:defRPr>
            </a:lvl2pPr>
            <a:lvl3pPr marL="0" indent="457200">
              <a:lnSpc>
                <a:spcPct val="100000"/>
              </a:lnSpc>
              <a:buSzTx/>
              <a:buFontTx/>
              <a:buNone/>
              <a:defRPr sz="3600">
                <a:solidFill>
                  <a:srgbClr val="00174D"/>
                </a:solidFill>
                <a:latin typeface="Inter Medium"/>
                <a:ea typeface="Inter Medium"/>
                <a:cs typeface="Inter Medium"/>
                <a:sym typeface="Inter Medium"/>
              </a:defRPr>
            </a:lvl3pPr>
            <a:lvl4pPr marL="0" indent="685800">
              <a:lnSpc>
                <a:spcPct val="100000"/>
              </a:lnSpc>
              <a:buSzTx/>
              <a:buFontTx/>
              <a:buNone/>
              <a:defRPr sz="3600">
                <a:solidFill>
                  <a:srgbClr val="00174D"/>
                </a:solidFill>
                <a:latin typeface="Inter Medium"/>
                <a:ea typeface="Inter Medium"/>
                <a:cs typeface="Inter Medium"/>
                <a:sym typeface="Inter Medium"/>
              </a:defRPr>
            </a:lvl4pPr>
            <a:lvl5pPr marL="0" indent="914400">
              <a:lnSpc>
                <a:spcPct val="100000"/>
              </a:lnSpc>
              <a:buSzTx/>
              <a:buFontTx/>
              <a:buNone/>
              <a:defRPr sz="3600">
                <a:solidFill>
                  <a:srgbClr val="00174D"/>
                </a:solidFill>
                <a:latin typeface="Inter Medium"/>
                <a:ea typeface="Inter Medium"/>
                <a:cs typeface="Inter Medium"/>
                <a:sym typeface="Inter Medium"/>
              </a:defRPr>
            </a:lvl5pPr>
          </a:lstStyle>
          <a:p>
            <a:r>
              <a:t>Nivel corp unu</a:t>
            </a:r>
          </a:p>
          <a:p>
            <a:pPr lvl="1"/>
            <a:r>
              <a:t>Nivel corp doi</a:t>
            </a:r>
          </a:p>
          <a:p>
            <a:pPr lvl="2"/>
            <a:r>
              <a:t>Nivel corp trei</a:t>
            </a:r>
          </a:p>
          <a:p>
            <a:pPr lvl="3"/>
            <a:r>
              <a:t>Nivel corp patru</a:t>
            </a:r>
          </a:p>
          <a:p>
            <a:pPr lvl="4"/>
            <a:r>
              <a:t>Nivel corp cinci</a:t>
            </a:r>
          </a:p>
        </p:txBody>
      </p:sp>
      <p:sp>
        <p:nvSpPr>
          <p:cNvPr id="110" name="Text titlu"/>
          <p:cNvSpPr txBox="1">
            <a:spLocks noGrp="1"/>
          </p:cNvSpPr>
          <p:nvPr>
            <p:ph type="title"/>
          </p:nvPr>
        </p:nvSpPr>
        <p:spPr>
          <a:xfrm>
            <a:off x="760979" y="767886"/>
            <a:ext cx="8368580" cy="5776288"/>
          </a:xfrm>
          <a:prstGeom prst="rect">
            <a:avLst/>
          </a:prstGeom>
        </p:spPr>
        <p:txBody>
          <a:bodyPr lIns="0" tIns="0" rIns="0" bIns="0" anchor="t"/>
          <a:lstStyle>
            <a:lvl1pPr>
              <a:lnSpc>
                <a:spcPct val="90000"/>
              </a:lnSpc>
              <a:defRPr spc="-215">
                <a:solidFill>
                  <a:srgbClr val="00174D"/>
                </a:solidFill>
              </a:defRPr>
            </a:lvl1pPr>
          </a:lstStyle>
          <a:p>
            <a:r>
              <a:t>Text titlu</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u + Text Indigo">
    <p:bg>
      <p:bgPr>
        <a:solidFill>
          <a:srgbClr val="00174D"/>
        </a:solidFill>
        <a:effectLst/>
      </p:bgPr>
    </p:bg>
    <p:spTree>
      <p:nvGrpSpPr>
        <p:cNvPr id="1" name=""/>
        <p:cNvGrpSpPr/>
        <p:nvPr/>
      </p:nvGrpSpPr>
      <p:grpSpPr>
        <a:xfrm>
          <a:off x="0" y="0"/>
          <a:ext cx="0" cy="0"/>
          <a:chOff x="0" y="0"/>
          <a:chExt cx="0" cy="0"/>
        </a:xfrm>
      </p:grpSpPr>
      <p:sp>
        <p:nvSpPr>
          <p:cNvPr id="136" name="Nivel corp unu…"/>
          <p:cNvSpPr txBox="1">
            <a:spLocks noGrp="1"/>
          </p:cNvSpPr>
          <p:nvPr>
            <p:ph type="body" sz="half" idx="1"/>
          </p:nvPr>
        </p:nvSpPr>
        <p:spPr>
          <a:xfrm>
            <a:off x="12192000" y="767886"/>
            <a:ext cx="11427759" cy="11552575"/>
          </a:xfrm>
          <a:prstGeom prst="rect">
            <a:avLst/>
          </a:prstGeom>
        </p:spPr>
        <p:txBody>
          <a:bodyPr/>
          <a:lstStyle>
            <a:lvl1pPr marL="0" indent="0">
              <a:lnSpc>
                <a:spcPct val="100000"/>
              </a:lnSpc>
              <a:spcBef>
                <a:spcPts val="1600"/>
              </a:spcBef>
              <a:buSzTx/>
              <a:buFontTx/>
              <a:buNone/>
              <a:defRPr sz="3200">
                <a:solidFill>
                  <a:srgbClr val="FFFFFF"/>
                </a:solidFill>
                <a:latin typeface="Inter Medium"/>
                <a:ea typeface="Inter Medium"/>
                <a:cs typeface="Inter Medium"/>
                <a:sym typeface="Inter Medium"/>
              </a:defRPr>
            </a:lvl1pPr>
            <a:lvl2pPr marL="0" indent="228600">
              <a:lnSpc>
                <a:spcPct val="100000"/>
              </a:lnSpc>
              <a:spcBef>
                <a:spcPts val="1600"/>
              </a:spcBef>
              <a:buSzTx/>
              <a:buFontTx/>
              <a:buNone/>
              <a:defRPr sz="3200">
                <a:solidFill>
                  <a:srgbClr val="FFFFFF"/>
                </a:solidFill>
                <a:latin typeface="Inter Medium"/>
                <a:ea typeface="Inter Medium"/>
                <a:cs typeface="Inter Medium"/>
                <a:sym typeface="Inter Medium"/>
              </a:defRPr>
            </a:lvl2pPr>
            <a:lvl3pPr marL="0" indent="457200">
              <a:lnSpc>
                <a:spcPct val="100000"/>
              </a:lnSpc>
              <a:spcBef>
                <a:spcPts val="1600"/>
              </a:spcBef>
              <a:buSzTx/>
              <a:buFontTx/>
              <a:buNone/>
              <a:defRPr sz="3200">
                <a:solidFill>
                  <a:srgbClr val="FFFFFF"/>
                </a:solidFill>
                <a:latin typeface="Inter Medium"/>
                <a:ea typeface="Inter Medium"/>
                <a:cs typeface="Inter Medium"/>
                <a:sym typeface="Inter Medium"/>
              </a:defRPr>
            </a:lvl3pPr>
            <a:lvl4pPr marL="0" indent="685800">
              <a:lnSpc>
                <a:spcPct val="100000"/>
              </a:lnSpc>
              <a:spcBef>
                <a:spcPts val="1600"/>
              </a:spcBef>
              <a:buSzTx/>
              <a:buFontTx/>
              <a:buNone/>
              <a:defRPr sz="3200">
                <a:solidFill>
                  <a:srgbClr val="FFFFFF"/>
                </a:solidFill>
                <a:latin typeface="Inter Medium"/>
                <a:ea typeface="Inter Medium"/>
                <a:cs typeface="Inter Medium"/>
                <a:sym typeface="Inter Medium"/>
              </a:defRPr>
            </a:lvl4pPr>
            <a:lvl5pPr marL="0" indent="914400">
              <a:lnSpc>
                <a:spcPct val="100000"/>
              </a:lnSpc>
              <a:spcBef>
                <a:spcPts val="1600"/>
              </a:spcBef>
              <a:buSzTx/>
              <a:buFontTx/>
              <a:buNone/>
              <a:defRPr sz="3200">
                <a:solidFill>
                  <a:srgbClr val="FFFFFF"/>
                </a:solidFill>
                <a:latin typeface="Inter Medium"/>
                <a:ea typeface="Inter Medium"/>
                <a:cs typeface="Inter Medium"/>
                <a:sym typeface="Inter Medium"/>
              </a:defRPr>
            </a:lvl5pPr>
          </a:lstStyle>
          <a:p>
            <a:r>
              <a:t>Nivel corp unu</a:t>
            </a:r>
          </a:p>
          <a:p>
            <a:pPr lvl="1"/>
            <a:r>
              <a:t>Nivel corp doi</a:t>
            </a:r>
          </a:p>
          <a:p>
            <a:pPr lvl="2"/>
            <a:r>
              <a:t>Nivel corp trei</a:t>
            </a:r>
          </a:p>
          <a:p>
            <a:pPr lvl="3"/>
            <a:r>
              <a:t>Nivel corp patru</a:t>
            </a:r>
          </a:p>
          <a:p>
            <a:pPr lvl="4"/>
            <a:r>
              <a:t>Nivel corp cinci</a:t>
            </a:r>
          </a:p>
        </p:txBody>
      </p:sp>
      <p:sp>
        <p:nvSpPr>
          <p:cNvPr id="137" name="Text titlu"/>
          <p:cNvSpPr txBox="1">
            <a:spLocks noGrp="1"/>
          </p:cNvSpPr>
          <p:nvPr>
            <p:ph type="title"/>
          </p:nvPr>
        </p:nvSpPr>
        <p:spPr>
          <a:xfrm>
            <a:off x="760979" y="767886"/>
            <a:ext cx="8368580" cy="5776288"/>
          </a:xfrm>
          <a:prstGeom prst="rect">
            <a:avLst/>
          </a:prstGeom>
        </p:spPr>
        <p:txBody>
          <a:bodyPr lIns="0" tIns="0" rIns="0" bIns="0" anchor="t"/>
          <a:lstStyle/>
          <a:p>
            <a:r>
              <a:t>Text titlu</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00" name="Număr diapozitiv"/>
          <p:cNvSpPr txBox="1">
            <a:spLocks noGrp="1"/>
          </p:cNvSpPr>
          <p:nvPr>
            <p:ph type="sldNum" sz="quarter" idx="2"/>
          </p:nvPr>
        </p:nvSpPr>
        <p:spPr>
          <a:xfrm>
            <a:off x="22842416" y="12421925"/>
            <a:ext cx="775970" cy="276999"/>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u + Text Gri">
  <p:cSld name="1_Titlu + Text Gri">
    <p:bg>
      <p:bgPr>
        <a:solidFill>
          <a:srgbClr val="F5F4FA"/>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body" idx="1"/>
          </p:nvPr>
        </p:nvSpPr>
        <p:spPr>
          <a:xfrm>
            <a:off x="12192000" y="767885"/>
            <a:ext cx="11427760" cy="11552576"/>
          </a:xfrm>
          <a:prstGeom prst="rect">
            <a:avLst/>
          </a:prstGeom>
          <a:noFill/>
          <a:ln>
            <a:noFill/>
          </a:ln>
        </p:spPr>
        <p:txBody>
          <a:bodyPr spcFirstLastPara="1" wrap="square" lIns="34275" tIns="34275" rIns="34275" bIns="34275" anchor="t" anchorCtr="0">
            <a:normAutofit/>
          </a:bodyPr>
          <a:lstStyle>
            <a:lvl1pPr marL="1219215" lvl="0" indent="-609608" algn="l">
              <a:lnSpc>
                <a:spcPct val="100000"/>
              </a:lnSpc>
              <a:spcBef>
                <a:spcPts val="2133"/>
              </a:spcBef>
              <a:spcAft>
                <a:spcPts val="0"/>
              </a:spcAft>
              <a:buClr>
                <a:srgbClr val="00174D"/>
              </a:buClr>
              <a:buSzPts val="1400"/>
              <a:buFont typeface="Inter Medium"/>
              <a:buNone/>
              <a:defRPr sz="3733">
                <a:solidFill>
                  <a:srgbClr val="00174D"/>
                </a:solidFill>
                <a:latin typeface="Inter Medium"/>
                <a:ea typeface="Inter Medium"/>
                <a:cs typeface="Inter Medium"/>
                <a:sym typeface="Inter Medium"/>
              </a:defRPr>
            </a:lvl1pPr>
            <a:lvl2pPr marL="2438430" lvl="1" indent="-609608" algn="l">
              <a:lnSpc>
                <a:spcPct val="100000"/>
              </a:lnSpc>
              <a:spcBef>
                <a:spcPts val="2133"/>
              </a:spcBef>
              <a:spcAft>
                <a:spcPts val="0"/>
              </a:spcAft>
              <a:buClr>
                <a:srgbClr val="00174D"/>
              </a:buClr>
              <a:buSzPts val="1400"/>
              <a:buFont typeface="Inter Medium"/>
              <a:buNone/>
              <a:defRPr sz="3733">
                <a:solidFill>
                  <a:srgbClr val="00174D"/>
                </a:solidFill>
                <a:latin typeface="Inter Medium"/>
                <a:ea typeface="Inter Medium"/>
                <a:cs typeface="Inter Medium"/>
                <a:sym typeface="Inter Medium"/>
              </a:defRPr>
            </a:lvl2pPr>
            <a:lvl3pPr marL="3657646" lvl="2" indent="-609608" algn="l">
              <a:lnSpc>
                <a:spcPct val="100000"/>
              </a:lnSpc>
              <a:spcBef>
                <a:spcPts val="2133"/>
              </a:spcBef>
              <a:spcAft>
                <a:spcPts val="0"/>
              </a:spcAft>
              <a:buClr>
                <a:srgbClr val="00174D"/>
              </a:buClr>
              <a:buSzPts val="1400"/>
              <a:buFont typeface="Inter Medium"/>
              <a:buNone/>
              <a:defRPr sz="3733">
                <a:solidFill>
                  <a:srgbClr val="00174D"/>
                </a:solidFill>
                <a:latin typeface="Inter Medium"/>
                <a:ea typeface="Inter Medium"/>
                <a:cs typeface="Inter Medium"/>
                <a:sym typeface="Inter Medium"/>
              </a:defRPr>
            </a:lvl3pPr>
            <a:lvl4pPr marL="4876861" lvl="3" indent="-609608" algn="l">
              <a:lnSpc>
                <a:spcPct val="100000"/>
              </a:lnSpc>
              <a:spcBef>
                <a:spcPts val="2133"/>
              </a:spcBef>
              <a:spcAft>
                <a:spcPts val="0"/>
              </a:spcAft>
              <a:buClr>
                <a:srgbClr val="00174D"/>
              </a:buClr>
              <a:buSzPts val="1400"/>
              <a:buFont typeface="Inter Medium"/>
              <a:buNone/>
              <a:defRPr sz="3733">
                <a:solidFill>
                  <a:srgbClr val="00174D"/>
                </a:solidFill>
                <a:latin typeface="Inter Medium"/>
                <a:ea typeface="Inter Medium"/>
                <a:cs typeface="Inter Medium"/>
                <a:sym typeface="Inter Medium"/>
              </a:defRPr>
            </a:lvl4pPr>
            <a:lvl5pPr marL="6096076" lvl="4" indent="-609608" algn="l">
              <a:lnSpc>
                <a:spcPct val="100000"/>
              </a:lnSpc>
              <a:spcBef>
                <a:spcPts val="2133"/>
              </a:spcBef>
              <a:spcAft>
                <a:spcPts val="0"/>
              </a:spcAft>
              <a:buClr>
                <a:srgbClr val="00174D"/>
              </a:buClr>
              <a:buSzPts val="1400"/>
              <a:buFont typeface="Inter Medium"/>
              <a:buNone/>
              <a:defRPr sz="3733">
                <a:solidFill>
                  <a:srgbClr val="00174D"/>
                </a:solidFill>
                <a:latin typeface="Inter Medium"/>
                <a:ea typeface="Inter Medium"/>
                <a:cs typeface="Inter Medium"/>
                <a:sym typeface="Inter Medium"/>
              </a:defRPr>
            </a:lvl5pPr>
            <a:lvl6pPr marL="7315291" lvl="5" indent="-728142" algn="l">
              <a:lnSpc>
                <a:spcPct val="90000"/>
              </a:lnSpc>
              <a:spcBef>
                <a:spcPts val="2133"/>
              </a:spcBef>
              <a:spcAft>
                <a:spcPts val="0"/>
              </a:spcAft>
              <a:buClr>
                <a:srgbClr val="000000"/>
              </a:buClr>
              <a:buSzPts val="700"/>
              <a:buChar char="■"/>
              <a:defRPr sz="1333"/>
            </a:lvl6pPr>
            <a:lvl7pPr marL="8534507" lvl="6" indent="-728142" algn="l">
              <a:lnSpc>
                <a:spcPct val="90000"/>
              </a:lnSpc>
              <a:spcBef>
                <a:spcPts val="2133"/>
              </a:spcBef>
              <a:spcAft>
                <a:spcPts val="0"/>
              </a:spcAft>
              <a:buClr>
                <a:srgbClr val="000000"/>
              </a:buClr>
              <a:buSzPts val="700"/>
              <a:buChar char="●"/>
              <a:defRPr sz="1333"/>
            </a:lvl7pPr>
            <a:lvl8pPr marL="9753722" lvl="7" indent="-728142" algn="l">
              <a:lnSpc>
                <a:spcPct val="90000"/>
              </a:lnSpc>
              <a:spcBef>
                <a:spcPts val="2133"/>
              </a:spcBef>
              <a:spcAft>
                <a:spcPts val="0"/>
              </a:spcAft>
              <a:buClr>
                <a:srgbClr val="000000"/>
              </a:buClr>
              <a:buSzPts val="700"/>
              <a:buChar char="○"/>
              <a:defRPr sz="1333"/>
            </a:lvl8pPr>
            <a:lvl9pPr marL="10972937" lvl="8" indent="-728142" algn="l">
              <a:lnSpc>
                <a:spcPct val="90000"/>
              </a:lnSpc>
              <a:spcBef>
                <a:spcPts val="2133"/>
              </a:spcBef>
              <a:spcAft>
                <a:spcPts val="0"/>
              </a:spcAft>
              <a:buClr>
                <a:srgbClr val="000000"/>
              </a:buClr>
              <a:buSzPts val="700"/>
              <a:buChar char="■"/>
              <a:defRPr sz="1333"/>
            </a:lvl9pPr>
          </a:lstStyle>
          <a:p>
            <a:endParaRPr/>
          </a:p>
        </p:txBody>
      </p:sp>
      <p:sp>
        <p:nvSpPr>
          <p:cNvPr id="52" name="Google Shape;52;p13"/>
          <p:cNvSpPr txBox="1">
            <a:spLocks noGrp="1"/>
          </p:cNvSpPr>
          <p:nvPr>
            <p:ph type="title"/>
          </p:nvPr>
        </p:nvSpPr>
        <p:spPr>
          <a:xfrm>
            <a:off x="760979" y="767885"/>
            <a:ext cx="8368581" cy="5776288"/>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rgbClr val="00174D"/>
              </a:buClr>
              <a:buSzPts val="2700"/>
              <a:buFont typeface="Inter"/>
              <a:buNone/>
              <a:defRPr sz="1333">
                <a:solidFill>
                  <a:srgbClr val="00174D"/>
                </a:solidFill>
              </a:defRPr>
            </a:lvl1pPr>
            <a:lvl2pPr lvl="1" algn="l">
              <a:lnSpc>
                <a:spcPct val="80000"/>
              </a:lnSpc>
              <a:spcBef>
                <a:spcPts val="0"/>
              </a:spcBef>
              <a:spcAft>
                <a:spcPts val="0"/>
              </a:spcAft>
              <a:buClr>
                <a:srgbClr val="FFFFFF"/>
              </a:buClr>
              <a:buSzPts val="700"/>
              <a:buNone/>
              <a:defRPr sz="1333"/>
            </a:lvl2pPr>
            <a:lvl3pPr lvl="2" algn="l">
              <a:lnSpc>
                <a:spcPct val="80000"/>
              </a:lnSpc>
              <a:spcBef>
                <a:spcPts val="0"/>
              </a:spcBef>
              <a:spcAft>
                <a:spcPts val="0"/>
              </a:spcAft>
              <a:buClr>
                <a:srgbClr val="FFFFFF"/>
              </a:buClr>
              <a:buSzPts val="700"/>
              <a:buNone/>
              <a:defRPr sz="1333"/>
            </a:lvl3pPr>
            <a:lvl4pPr lvl="3" algn="l">
              <a:lnSpc>
                <a:spcPct val="80000"/>
              </a:lnSpc>
              <a:spcBef>
                <a:spcPts val="0"/>
              </a:spcBef>
              <a:spcAft>
                <a:spcPts val="0"/>
              </a:spcAft>
              <a:buClr>
                <a:srgbClr val="FFFFFF"/>
              </a:buClr>
              <a:buSzPts val="700"/>
              <a:buNone/>
              <a:defRPr sz="1333"/>
            </a:lvl4pPr>
            <a:lvl5pPr lvl="4" algn="l">
              <a:lnSpc>
                <a:spcPct val="80000"/>
              </a:lnSpc>
              <a:spcBef>
                <a:spcPts val="0"/>
              </a:spcBef>
              <a:spcAft>
                <a:spcPts val="0"/>
              </a:spcAft>
              <a:buClr>
                <a:srgbClr val="FFFFFF"/>
              </a:buClr>
              <a:buSzPts val="700"/>
              <a:buNone/>
              <a:defRPr sz="1333"/>
            </a:lvl5pPr>
            <a:lvl6pPr lvl="5" algn="l">
              <a:lnSpc>
                <a:spcPct val="80000"/>
              </a:lnSpc>
              <a:spcBef>
                <a:spcPts val="0"/>
              </a:spcBef>
              <a:spcAft>
                <a:spcPts val="0"/>
              </a:spcAft>
              <a:buClr>
                <a:srgbClr val="FFFFFF"/>
              </a:buClr>
              <a:buSzPts val="700"/>
              <a:buNone/>
              <a:defRPr sz="1333"/>
            </a:lvl6pPr>
            <a:lvl7pPr lvl="6" algn="l">
              <a:lnSpc>
                <a:spcPct val="80000"/>
              </a:lnSpc>
              <a:spcBef>
                <a:spcPts val="0"/>
              </a:spcBef>
              <a:spcAft>
                <a:spcPts val="0"/>
              </a:spcAft>
              <a:buClr>
                <a:srgbClr val="FFFFFF"/>
              </a:buClr>
              <a:buSzPts val="700"/>
              <a:buNone/>
              <a:defRPr sz="1333"/>
            </a:lvl7pPr>
            <a:lvl8pPr lvl="7" algn="l">
              <a:lnSpc>
                <a:spcPct val="80000"/>
              </a:lnSpc>
              <a:spcBef>
                <a:spcPts val="0"/>
              </a:spcBef>
              <a:spcAft>
                <a:spcPts val="0"/>
              </a:spcAft>
              <a:buClr>
                <a:srgbClr val="FFFFFF"/>
              </a:buClr>
              <a:buSzPts val="700"/>
              <a:buNone/>
              <a:defRPr sz="1333"/>
            </a:lvl8pPr>
            <a:lvl9pPr lvl="8" algn="l">
              <a:lnSpc>
                <a:spcPct val="80000"/>
              </a:lnSpc>
              <a:spcBef>
                <a:spcPts val="0"/>
              </a:spcBef>
              <a:spcAft>
                <a:spcPts val="0"/>
              </a:spcAft>
              <a:buClr>
                <a:srgbClr val="FFFFFF"/>
              </a:buClr>
              <a:buSzPts val="700"/>
              <a:buNone/>
              <a:defRPr sz="1333"/>
            </a:lvl9pPr>
          </a:lstStyle>
          <a:p>
            <a:endParaRPr/>
          </a:p>
        </p:txBody>
      </p:sp>
    </p:spTree>
    <p:extLst>
      <p:ext uri="{BB962C8B-B14F-4D97-AF65-F5344CB8AC3E}">
        <p14:creationId xmlns:p14="http://schemas.microsoft.com/office/powerpoint/2010/main" val="1066563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831221" y="1985533"/>
            <a:ext cx="22721600" cy="5473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13867"/>
            </a:lvl1pPr>
            <a:lvl2pPr lvl="1" algn="ctr">
              <a:spcBef>
                <a:spcPts val="0"/>
              </a:spcBef>
              <a:spcAft>
                <a:spcPts val="0"/>
              </a:spcAft>
              <a:buSzPts val="5200"/>
              <a:buNone/>
              <a:defRPr sz="13867"/>
            </a:lvl2pPr>
            <a:lvl3pPr lvl="2" algn="ctr">
              <a:spcBef>
                <a:spcPts val="0"/>
              </a:spcBef>
              <a:spcAft>
                <a:spcPts val="0"/>
              </a:spcAft>
              <a:buSzPts val="5200"/>
              <a:buNone/>
              <a:defRPr sz="13867"/>
            </a:lvl3pPr>
            <a:lvl4pPr lvl="3" algn="ctr">
              <a:spcBef>
                <a:spcPts val="0"/>
              </a:spcBef>
              <a:spcAft>
                <a:spcPts val="0"/>
              </a:spcAft>
              <a:buSzPts val="5200"/>
              <a:buNone/>
              <a:defRPr sz="13867"/>
            </a:lvl4pPr>
            <a:lvl5pPr lvl="4" algn="ctr">
              <a:spcBef>
                <a:spcPts val="0"/>
              </a:spcBef>
              <a:spcAft>
                <a:spcPts val="0"/>
              </a:spcAft>
              <a:buSzPts val="5200"/>
              <a:buNone/>
              <a:defRPr sz="13867"/>
            </a:lvl5pPr>
            <a:lvl6pPr lvl="5" algn="ctr">
              <a:spcBef>
                <a:spcPts val="0"/>
              </a:spcBef>
              <a:spcAft>
                <a:spcPts val="0"/>
              </a:spcAft>
              <a:buSzPts val="5200"/>
              <a:buNone/>
              <a:defRPr sz="13867"/>
            </a:lvl6pPr>
            <a:lvl7pPr lvl="6" algn="ctr">
              <a:spcBef>
                <a:spcPts val="0"/>
              </a:spcBef>
              <a:spcAft>
                <a:spcPts val="0"/>
              </a:spcAft>
              <a:buSzPts val="5200"/>
              <a:buNone/>
              <a:defRPr sz="13867"/>
            </a:lvl7pPr>
            <a:lvl8pPr lvl="7" algn="ctr">
              <a:spcBef>
                <a:spcPts val="0"/>
              </a:spcBef>
              <a:spcAft>
                <a:spcPts val="0"/>
              </a:spcAft>
              <a:buSzPts val="5200"/>
              <a:buNone/>
              <a:defRPr sz="13867"/>
            </a:lvl8pPr>
            <a:lvl9pPr lvl="8" algn="ctr">
              <a:spcBef>
                <a:spcPts val="0"/>
              </a:spcBef>
              <a:spcAft>
                <a:spcPts val="0"/>
              </a:spcAft>
              <a:buSzPts val="5200"/>
              <a:buNone/>
              <a:defRPr sz="13867"/>
            </a:lvl9pPr>
          </a:lstStyle>
          <a:p>
            <a:endParaRPr/>
          </a:p>
        </p:txBody>
      </p:sp>
      <p:sp>
        <p:nvSpPr>
          <p:cNvPr id="11" name="Google Shape;11;p2"/>
          <p:cNvSpPr txBox="1">
            <a:spLocks noGrp="1"/>
          </p:cNvSpPr>
          <p:nvPr>
            <p:ph type="subTitle" idx="1"/>
          </p:nvPr>
        </p:nvSpPr>
        <p:spPr>
          <a:xfrm>
            <a:off x="831200" y="7557667"/>
            <a:ext cx="22721600" cy="2113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7467"/>
            </a:lvl1pPr>
            <a:lvl2pPr lvl="1" algn="ctr">
              <a:lnSpc>
                <a:spcPct val="100000"/>
              </a:lnSpc>
              <a:spcBef>
                <a:spcPts val="0"/>
              </a:spcBef>
              <a:spcAft>
                <a:spcPts val="0"/>
              </a:spcAft>
              <a:buSzPts val="2800"/>
              <a:buNone/>
              <a:defRPr sz="7467"/>
            </a:lvl2pPr>
            <a:lvl3pPr lvl="2" algn="ctr">
              <a:lnSpc>
                <a:spcPct val="100000"/>
              </a:lnSpc>
              <a:spcBef>
                <a:spcPts val="0"/>
              </a:spcBef>
              <a:spcAft>
                <a:spcPts val="0"/>
              </a:spcAft>
              <a:buSzPts val="2800"/>
              <a:buNone/>
              <a:defRPr sz="7467"/>
            </a:lvl3pPr>
            <a:lvl4pPr lvl="3" algn="ctr">
              <a:lnSpc>
                <a:spcPct val="100000"/>
              </a:lnSpc>
              <a:spcBef>
                <a:spcPts val="0"/>
              </a:spcBef>
              <a:spcAft>
                <a:spcPts val="0"/>
              </a:spcAft>
              <a:buSzPts val="2800"/>
              <a:buNone/>
              <a:defRPr sz="7467"/>
            </a:lvl4pPr>
            <a:lvl5pPr lvl="4" algn="ctr">
              <a:lnSpc>
                <a:spcPct val="100000"/>
              </a:lnSpc>
              <a:spcBef>
                <a:spcPts val="0"/>
              </a:spcBef>
              <a:spcAft>
                <a:spcPts val="0"/>
              </a:spcAft>
              <a:buSzPts val="2800"/>
              <a:buNone/>
              <a:defRPr sz="7467"/>
            </a:lvl5pPr>
            <a:lvl6pPr lvl="5" algn="ctr">
              <a:lnSpc>
                <a:spcPct val="100000"/>
              </a:lnSpc>
              <a:spcBef>
                <a:spcPts val="0"/>
              </a:spcBef>
              <a:spcAft>
                <a:spcPts val="0"/>
              </a:spcAft>
              <a:buSzPts val="2800"/>
              <a:buNone/>
              <a:defRPr sz="7467"/>
            </a:lvl6pPr>
            <a:lvl7pPr lvl="6" algn="ctr">
              <a:lnSpc>
                <a:spcPct val="100000"/>
              </a:lnSpc>
              <a:spcBef>
                <a:spcPts val="0"/>
              </a:spcBef>
              <a:spcAft>
                <a:spcPts val="0"/>
              </a:spcAft>
              <a:buSzPts val="2800"/>
              <a:buNone/>
              <a:defRPr sz="7467"/>
            </a:lvl7pPr>
            <a:lvl8pPr lvl="7" algn="ctr">
              <a:lnSpc>
                <a:spcPct val="100000"/>
              </a:lnSpc>
              <a:spcBef>
                <a:spcPts val="0"/>
              </a:spcBef>
              <a:spcAft>
                <a:spcPts val="0"/>
              </a:spcAft>
              <a:buSzPts val="2800"/>
              <a:buNone/>
              <a:defRPr sz="7467"/>
            </a:lvl8pPr>
            <a:lvl9pPr lvl="8" algn="ctr">
              <a:lnSpc>
                <a:spcPct val="100000"/>
              </a:lnSpc>
              <a:spcBef>
                <a:spcPts val="0"/>
              </a:spcBef>
              <a:spcAft>
                <a:spcPts val="0"/>
              </a:spcAft>
              <a:buSzPts val="2800"/>
              <a:buNone/>
              <a:defRPr sz="7467"/>
            </a:lvl9pPr>
          </a:lstStyle>
          <a:p>
            <a:endParaRPr/>
          </a:p>
        </p:txBody>
      </p:sp>
      <p:sp>
        <p:nvSpPr>
          <p:cNvPr id="12" name="Google Shape;12;p2"/>
          <p:cNvSpPr txBox="1">
            <a:spLocks noGrp="1"/>
          </p:cNvSpPr>
          <p:nvPr>
            <p:ph type="sldNum" idx="12"/>
          </p:nvPr>
        </p:nvSpPr>
        <p:spPr>
          <a:xfrm>
            <a:off x="22593221" y="12435245"/>
            <a:ext cx="1463200" cy="1049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spcBef>
                <a:spcPts val="0"/>
              </a:spcBef>
            </a:pPr>
            <a:fld id="{00000000-1234-1234-1234-123412341234}" type="slidenum">
              <a:rPr lang="ro" smtClean="0"/>
              <a:pPr algn="r">
                <a:spcBef>
                  <a:spcPts val="0"/>
                </a:spcBef>
              </a:pPr>
              <a:t>‹#›</a:t>
            </a:fld>
            <a:endParaRPr lang="ro"/>
          </a:p>
        </p:txBody>
      </p:sp>
    </p:spTree>
    <p:extLst>
      <p:ext uri="{BB962C8B-B14F-4D97-AF65-F5344CB8AC3E}">
        <p14:creationId xmlns:p14="http://schemas.microsoft.com/office/powerpoint/2010/main" val="35070963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ext titlu"/>
          <p:cNvSpPr txBox="1">
            <a:spLocks noGrp="1"/>
          </p:cNvSpPr>
          <p:nvPr>
            <p:ph type="title"/>
          </p:nvPr>
        </p:nvSpPr>
        <p:spPr>
          <a:xfrm>
            <a:off x="1219200" y="184149"/>
            <a:ext cx="21945600" cy="301625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chor="ctr">
            <a:normAutofit/>
          </a:bodyPr>
          <a:lstStyle/>
          <a:p>
            <a:r>
              <a:t>Text titlu</a:t>
            </a:r>
          </a:p>
        </p:txBody>
      </p:sp>
      <p:sp>
        <p:nvSpPr>
          <p:cNvPr id="5" name="Nivel corp unu…"/>
          <p:cNvSpPr txBox="1">
            <a:spLocks noGrp="1"/>
          </p:cNvSpPr>
          <p:nvPr>
            <p:ph type="body" idx="1"/>
          </p:nvPr>
        </p:nvSpPr>
        <p:spPr>
          <a:xfrm>
            <a:off x="1219200" y="3200400"/>
            <a:ext cx="21945600" cy="10515600"/>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ormAutofit/>
          </a:bodyPr>
          <a:lstStyle/>
          <a:p>
            <a:r>
              <a:rPr dirty="0"/>
              <a:t>Nivel </a:t>
            </a:r>
            <a:r>
              <a:rPr dirty="0" err="1"/>
              <a:t>corp</a:t>
            </a:r>
            <a:r>
              <a:rPr dirty="0"/>
              <a:t> </a:t>
            </a:r>
            <a:r>
              <a:rPr dirty="0" err="1"/>
              <a:t>unu</a:t>
            </a:r>
            <a:endParaRPr dirty="0"/>
          </a:p>
          <a:p>
            <a:pPr lvl="1"/>
            <a:r>
              <a:rPr dirty="0"/>
              <a:t>Nivel </a:t>
            </a:r>
            <a:r>
              <a:rPr dirty="0" err="1"/>
              <a:t>corp</a:t>
            </a:r>
            <a:r>
              <a:rPr dirty="0"/>
              <a:t> </a:t>
            </a:r>
            <a:r>
              <a:rPr dirty="0" err="1"/>
              <a:t>doi</a:t>
            </a:r>
            <a:endParaRPr dirty="0"/>
          </a:p>
          <a:p>
            <a:pPr lvl="2"/>
            <a:r>
              <a:rPr dirty="0"/>
              <a:t>Nivel </a:t>
            </a:r>
            <a:r>
              <a:rPr dirty="0" err="1"/>
              <a:t>corp</a:t>
            </a:r>
            <a:r>
              <a:rPr dirty="0"/>
              <a:t> </a:t>
            </a:r>
            <a:r>
              <a:rPr dirty="0" err="1"/>
              <a:t>trei</a:t>
            </a:r>
            <a:endParaRPr dirty="0"/>
          </a:p>
          <a:p>
            <a:pPr lvl="3"/>
            <a:r>
              <a:rPr dirty="0"/>
              <a:t>Nivel </a:t>
            </a:r>
            <a:r>
              <a:rPr dirty="0" err="1"/>
              <a:t>corp</a:t>
            </a:r>
            <a:r>
              <a:rPr dirty="0"/>
              <a:t> </a:t>
            </a:r>
            <a:r>
              <a:rPr dirty="0" err="1"/>
              <a:t>patru</a:t>
            </a:r>
            <a:endParaRPr dirty="0"/>
          </a:p>
          <a:p>
            <a:pPr lvl="4"/>
            <a:r>
              <a:rPr dirty="0"/>
              <a:t>Nivel </a:t>
            </a:r>
            <a:r>
              <a:rPr dirty="0" err="1"/>
              <a:t>corp</a:t>
            </a:r>
            <a:r>
              <a:rPr dirty="0"/>
              <a:t> </a:t>
            </a:r>
            <a:r>
              <a:rPr dirty="0" err="1"/>
              <a:t>cinci</a:t>
            </a:r>
            <a:endParaRPr dirty="0"/>
          </a:p>
        </p:txBody>
      </p:sp>
    </p:spTree>
  </p:cSld>
  <p:clrMap bg1="lt1" tx1="dk1" bg2="lt2" tx2="dk2" accent1="accent1" accent2="accent2" accent3="accent3" accent4="accent4" accent5="accent5" accent6="accent6" hlink="hlink" folHlink="folHlink"/>
  <p:sldLayoutIdLst>
    <p:sldLayoutId id="2147483657" r:id="rId1"/>
    <p:sldLayoutId id="2147483660" r:id="rId2"/>
    <p:sldLayoutId id="2147483665" r:id="rId3"/>
    <p:sldLayoutId id="2147483666" r:id="rId4"/>
    <p:sldLayoutId id="2147483667" r:id="rId5"/>
  </p:sldLayoutIdLst>
  <p:transition spd="med"/>
  <p:txStyles>
    <p:titleStyle>
      <a:lvl1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1pPr>
      <a:lvl2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2pPr>
      <a:lvl3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3pPr>
      <a:lvl4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4pPr>
      <a:lvl5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5pPr>
      <a:lvl6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6pPr>
      <a:lvl7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7pPr>
      <a:lvl8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8pPr>
      <a:lvl9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9pPr>
    </p:titleStyle>
    <p:bodyStyle>
      <a:lvl1pPr marL="457200" marR="0" indent="-457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1pPr>
      <a:lvl2pPr marL="990600" marR="0" indent="-5334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2pPr>
      <a:lvl3pPr marL="1554479" marR="0" indent="-640079"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3pPr>
      <a:lvl4pPr marL="2082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4pPr>
      <a:lvl5pPr marL="25400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5pPr>
      <a:lvl6pPr marL="29972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6pPr>
      <a:lvl7pPr marL="34544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7pPr>
      <a:lvl8pPr marL="39116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8pPr>
      <a:lvl9pPr marL="4368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9pPr>
    </p:bodyStyle>
    <p:otherStyle>
      <a:lvl1pPr marL="0" marR="0" indent="0" algn="r" defTabSz="18288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Inter Medium"/>
        </a:defRPr>
      </a:lvl1pPr>
      <a:lvl2pPr marL="0" marR="0" indent="457200" algn="r" defTabSz="18288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Inter Medium"/>
        </a:defRPr>
      </a:lvl2pPr>
      <a:lvl3pPr marL="0" marR="0" indent="914400" algn="r" defTabSz="18288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Inter Medium"/>
        </a:defRPr>
      </a:lvl3pPr>
      <a:lvl4pPr marL="0" marR="0" indent="1371600" algn="r" defTabSz="18288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Inter Medium"/>
        </a:defRPr>
      </a:lvl4pPr>
      <a:lvl5pPr marL="0" marR="0" indent="1828800" algn="r" defTabSz="18288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Inter Medium"/>
        </a:defRPr>
      </a:lvl5pPr>
      <a:lvl6pPr marL="0" marR="0" indent="2286000" algn="r" defTabSz="18288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Inter Medium"/>
        </a:defRPr>
      </a:lvl6pPr>
      <a:lvl7pPr marL="0" marR="0" indent="2743200" algn="r" defTabSz="18288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Inter Medium"/>
        </a:defRPr>
      </a:lvl7pPr>
      <a:lvl8pPr marL="0" marR="0" indent="3200400" algn="r" defTabSz="18288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Inter Medium"/>
        </a:defRPr>
      </a:lvl8pPr>
      <a:lvl9pPr marL="0" marR="0" indent="3657600" algn="r" defTabSz="18288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Inter Medium"/>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0C07F779-EE5A-AECD-23C3-020A140D2C2C}"/>
              </a:ext>
            </a:extLst>
          </p:cNvPr>
          <p:cNvSpPr>
            <a:spLocks noGrp="1"/>
          </p:cNvSpPr>
          <p:nvPr>
            <p:ph type="body" sz="quarter" idx="1"/>
          </p:nvPr>
        </p:nvSpPr>
        <p:spPr>
          <a:xfrm>
            <a:off x="10598858" y="12179753"/>
            <a:ext cx="3186284" cy="905674"/>
          </a:xfrm>
        </p:spPr>
        <p:txBody>
          <a:bodyPr>
            <a:normAutofit/>
          </a:bodyPr>
          <a:lstStyle/>
          <a:p>
            <a:pPr algn="ctr"/>
            <a:r>
              <a:rPr lang="en-US" sz="4000" dirty="0"/>
              <a:t>August</a:t>
            </a:r>
            <a:r>
              <a:rPr lang="ro-RO" sz="4000" dirty="0"/>
              <a:t>, 20</a:t>
            </a:r>
            <a:r>
              <a:rPr lang="en-US" sz="4000" dirty="0"/>
              <a:t>2</a:t>
            </a:r>
            <a:r>
              <a:rPr lang="ro-RO" sz="4000" dirty="0"/>
              <a:t>6</a:t>
            </a:r>
            <a:endParaRPr lang="en-GB" sz="4000" dirty="0"/>
          </a:p>
        </p:txBody>
      </p:sp>
      <p:sp>
        <p:nvSpPr>
          <p:cNvPr id="9" name="Title 1">
            <a:extLst>
              <a:ext uri="{FF2B5EF4-FFF2-40B4-BE49-F238E27FC236}">
                <a16:creationId xmlns:a16="http://schemas.microsoft.com/office/drawing/2014/main" id="{8CB4DA82-7F7A-818B-E003-B9920B9288C2}"/>
              </a:ext>
            </a:extLst>
          </p:cNvPr>
          <p:cNvSpPr txBox="1">
            <a:spLocks/>
          </p:cNvSpPr>
          <p:nvPr/>
        </p:nvSpPr>
        <p:spPr>
          <a:xfrm>
            <a:off x="960894" y="1675731"/>
            <a:ext cx="21992095" cy="1140969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t">
            <a:normAutofit fontScale="55000" lnSpcReduction="20000"/>
          </a:bodyPr>
          <a:lstStyle>
            <a:lvl1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1pPr>
            <a:lvl2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2pPr>
            <a:lvl3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3pPr>
            <a:lvl4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4pPr>
            <a:lvl5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5pPr>
            <a:lvl6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6pPr>
            <a:lvl7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7pPr>
            <a:lvl8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8pPr>
            <a:lvl9pPr marL="0" marR="0" indent="0" algn="l" defTabSz="1828800" rtl="0" latinLnBrk="0">
              <a:lnSpc>
                <a:spcPct val="80000"/>
              </a:lnSpc>
              <a:spcBef>
                <a:spcPts val="0"/>
              </a:spcBef>
              <a:spcAft>
                <a:spcPts val="0"/>
              </a:spcAft>
              <a:buClrTx/>
              <a:buSzTx/>
              <a:buFontTx/>
              <a:buNone/>
              <a:tabLst/>
              <a:defRPr sz="7200" b="0" i="0" u="none" strike="noStrike" cap="none" spc="0" baseline="0">
                <a:solidFill>
                  <a:srgbClr val="FFFFFF"/>
                </a:solidFill>
                <a:uFillTx/>
                <a:latin typeface="Inter Bold"/>
                <a:ea typeface="Inter Bold"/>
                <a:cs typeface="Inter Bold"/>
                <a:sym typeface="Inter Bold"/>
              </a:defRPr>
            </a:lvl9pPr>
          </a:lstStyle>
          <a:p>
            <a:pPr algn="ctr" hangingPunct="1">
              <a:lnSpc>
                <a:spcPct val="100000"/>
              </a:lnSpc>
            </a:pPr>
            <a:r>
              <a:rPr lang="en-US" sz="14600" dirty="0"/>
              <a:t>SITUA</a:t>
            </a:r>
            <a:r>
              <a:rPr lang="ro-RO" sz="14600" dirty="0"/>
              <a:t>Ț</a:t>
            </a:r>
            <a:r>
              <a:rPr lang="en-US" sz="14600" dirty="0"/>
              <a:t>IA FINANCIAR – BUGETAR</a:t>
            </a:r>
            <a:r>
              <a:rPr lang="ro-RO" sz="14600" dirty="0"/>
              <a:t>Ă A SERVICIULUI DE TERMOFICARE</a:t>
            </a:r>
          </a:p>
          <a:p>
            <a:pPr algn="ctr" hangingPunct="1">
              <a:lnSpc>
                <a:spcPct val="100000"/>
              </a:lnSpc>
            </a:pPr>
            <a:endParaRPr lang="ro-RO" sz="17500" b="1" dirty="0"/>
          </a:p>
          <a:p>
            <a:pPr algn="ctr" hangingPunct="1">
              <a:lnSpc>
                <a:spcPct val="100000"/>
              </a:lnSpc>
            </a:pPr>
            <a:endParaRPr lang="ro-RO" sz="17500" b="1" dirty="0"/>
          </a:p>
          <a:p>
            <a:pPr algn="ctr" hangingPunct="1">
              <a:lnSpc>
                <a:spcPct val="100000"/>
              </a:lnSpc>
            </a:pPr>
            <a:r>
              <a:rPr lang="ro-RO" sz="17500" b="1" dirty="0"/>
              <a:t>UN SISTEM PLANIFICAT SĂ EȘUEZE</a:t>
            </a:r>
          </a:p>
          <a:p>
            <a:pPr algn="ctr" hangingPunct="1">
              <a:lnSpc>
                <a:spcPct val="100000"/>
              </a:lnSpc>
            </a:pPr>
            <a:endParaRPr lang="ro-RO" sz="17500" b="1" dirty="0"/>
          </a:p>
          <a:p>
            <a:pPr algn="ctr" hangingPunct="1">
              <a:lnSpc>
                <a:spcPct val="100000"/>
              </a:lnSpc>
            </a:pPr>
            <a:r>
              <a:rPr lang="ro-RO" sz="9600" b="1" dirty="0"/>
              <a:t>„Am schimbat sigla RADET, dar am păstrat mecanismul care a falimentat-o.”</a:t>
            </a:r>
            <a:endParaRPr lang="ro-RO" sz="9600" dirty="0"/>
          </a:p>
          <a:p>
            <a:pPr algn="ctr" hangingPunct="1">
              <a:lnSpc>
                <a:spcPct val="100000"/>
              </a:lnSpc>
            </a:pPr>
            <a:r>
              <a:rPr lang="en-US" sz="17500" b="1" dirty="0"/>
              <a:t> </a:t>
            </a:r>
            <a:endParaRPr lang="en-GB" sz="3000" b="1" dirty="0"/>
          </a:p>
        </p:txBody>
      </p:sp>
      <p:pic>
        <p:nvPicPr>
          <p:cNvPr id="3" name="Google Shape;124;p21">
            <a:extLst>
              <a:ext uri="{FF2B5EF4-FFF2-40B4-BE49-F238E27FC236}">
                <a16:creationId xmlns:a16="http://schemas.microsoft.com/office/drawing/2014/main" id="{A93C3F1A-BA1B-2422-F118-C871184BD2E1}"/>
              </a:ext>
            </a:extLst>
          </p:cNvPr>
          <p:cNvPicPr preferRelativeResize="0"/>
          <p:nvPr/>
        </p:nvPicPr>
        <p:blipFill rotWithShape="1">
          <a:blip r:embed="rId2">
            <a:alphaModFix/>
          </a:blip>
          <a:srcRect/>
          <a:stretch/>
        </p:blipFill>
        <p:spPr>
          <a:xfrm>
            <a:off x="20690238" y="12040269"/>
            <a:ext cx="2262752" cy="1342563"/>
          </a:xfrm>
          <a:prstGeom prst="rect">
            <a:avLst/>
          </a:prstGeom>
          <a:noFill/>
          <a:ln>
            <a:noFill/>
          </a:ln>
        </p:spPr>
      </p:pic>
    </p:spTree>
    <p:extLst>
      <p:ext uri="{BB962C8B-B14F-4D97-AF65-F5344CB8AC3E}">
        <p14:creationId xmlns:p14="http://schemas.microsoft.com/office/powerpoint/2010/main" val="1049666048"/>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FC1C4-314E-0DCD-730F-0B5E0563CAA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132FEF1-8CCE-43A6-6BB3-A86AB9BA7774}"/>
              </a:ext>
            </a:extLst>
          </p:cNvPr>
          <p:cNvSpPr txBox="1"/>
          <p:nvPr/>
        </p:nvSpPr>
        <p:spPr>
          <a:xfrm>
            <a:off x="1327041" y="579653"/>
            <a:ext cx="16966769" cy="115371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0000"/>
              </a:lnSpc>
              <a:spcAft>
                <a:spcPts val="800"/>
              </a:spcAft>
              <a:buNone/>
            </a:pPr>
            <a:r>
              <a:rPr lang="ro-RO" sz="6600" b="1" u="sng" kern="100" dirty="0">
                <a:effectLst/>
                <a:latin typeface="Inter Medium"/>
                <a:ea typeface="Aptos" panose="020B0004020202020204" pitchFamily="34" charset="0"/>
                <a:cs typeface="Times New Roman" panose="02020603050405020304" pitchFamily="18" charset="0"/>
              </a:rPr>
              <a:t>Datorii Termoenergetica către Elcen</a:t>
            </a:r>
            <a:endParaRPr lang="en-US" sz="6600" b="1" u="sng" kern="100" dirty="0">
              <a:effectLst/>
              <a:latin typeface="Inter Medium"/>
              <a:ea typeface="Aptos" panose="020B0004020202020204" pitchFamily="34"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AC959F83-7E0C-661F-F31D-64265BDCD8A9}"/>
              </a:ext>
            </a:extLst>
          </p:cNvPr>
          <p:cNvGraphicFramePr>
            <a:graphicFrameLocks noGrp="1"/>
          </p:cNvGraphicFramePr>
          <p:nvPr>
            <p:extLst>
              <p:ext uri="{D42A27DB-BD31-4B8C-83A1-F6EECF244321}">
                <p14:modId xmlns:p14="http://schemas.microsoft.com/office/powerpoint/2010/main" val="1381142543"/>
              </p:ext>
            </p:extLst>
          </p:nvPr>
        </p:nvGraphicFramePr>
        <p:xfrm>
          <a:off x="1435528" y="3474526"/>
          <a:ext cx="8235414" cy="7916728"/>
        </p:xfrm>
        <a:graphic>
          <a:graphicData uri="http://schemas.openxmlformats.org/drawingml/2006/table">
            <a:tbl>
              <a:tblPr>
                <a:tableStyleId>{5940675A-B579-460E-94D1-54222C63F5DA}</a:tableStyleId>
              </a:tblPr>
              <a:tblGrid>
                <a:gridCol w="2985160">
                  <a:extLst>
                    <a:ext uri="{9D8B030D-6E8A-4147-A177-3AD203B41FA5}">
                      <a16:colId xmlns:a16="http://schemas.microsoft.com/office/drawing/2014/main" val="191044837"/>
                    </a:ext>
                  </a:extLst>
                </a:gridCol>
                <a:gridCol w="5250254">
                  <a:extLst>
                    <a:ext uri="{9D8B030D-6E8A-4147-A177-3AD203B41FA5}">
                      <a16:colId xmlns:a16="http://schemas.microsoft.com/office/drawing/2014/main" val="184457721"/>
                    </a:ext>
                  </a:extLst>
                </a:gridCol>
              </a:tblGrid>
              <a:tr h="2625272">
                <a:tc>
                  <a:txBody>
                    <a:bodyPr/>
                    <a:lstStyle/>
                    <a:p>
                      <a:pPr algn="ctr" fontAlgn="ctr">
                        <a:buNone/>
                      </a:pPr>
                      <a:r>
                        <a:rPr lang="ro-RO" sz="4000" u="none" strike="noStrike" dirty="0">
                          <a:effectLst/>
                        </a:rPr>
                        <a:t>An</a:t>
                      </a:r>
                      <a:endParaRPr lang="ro-RO" sz="4000" b="1" i="0" u="none" strike="noStrike" dirty="0">
                        <a:solidFill>
                          <a:srgbClr val="000000"/>
                        </a:solidFill>
                        <a:effectLst/>
                        <a:latin typeface="Arial" panose="020B0604020202020204" pitchFamily="34" charset="0"/>
                      </a:endParaRPr>
                    </a:p>
                  </a:txBody>
                  <a:tcPr marL="6350" marR="6350" marT="6350" marB="0" anchor="ctr"/>
                </a:tc>
                <a:tc>
                  <a:txBody>
                    <a:bodyPr/>
                    <a:lstStyle/>
                    <a:p>
                      <a:pPr algn="l" fontAlgn="ctr">
                        <a:buNone/>
                      </a:pPr>
                      <a:r>
                        <a:rPr lang="ro-RO" sz="4000" u="none" strike="noStrike" dirty="0">
                          <a:effectLst/>
                        </a:rPr>
                        <a:t>Datorii milioane lei </a:t>
                      </a:r>
                      <a:endParaRPr lang="ro-RO" sz="4000" b="1" i="0" u="none" strike="noStrike" dirty="0">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3537097919"/>
                  </a:ext>
                </a:extLst>
              </a:tr>
              <a:tr h="661432">
                <a:tc>
                  <a:txBody>
                    <a:bodyPr/>
                    <a:lstStyle/>
                    <a:p>
                      <a:pPr algn="ctr" fontAlgn="ctr">
                        <a:buNone/>
                      </a:pPr>
                      <a:r>
                        <a:rPr lang="ro-RO" sz="4000" u="none" strike="noStrike">
                          <a:effectLst/>
                        </a:rPr>
                        <a:t>2019</a:t>
                      </a:r>
                      <a:endParaRPr lang="ro-RO" sz="4000" b="0" i="0" u="none" strike="noStrike">
                        <a:solidFill>
                          <a:srgbClr val="000000"/>
                        </a:solidFill>
                        <a:effectLst/>
                        <a:latin typeface="Arial" panose="020B0604020202020204" pitchFamily="34" charset="0"/>
                      </a:endParaRPr>
                    </a:p>
                  </a:txBody>
                  <a:tcPr marL="6350" marR="6350" marT="6350" marB="0" anchor="ctr"/>
                </a:tc>
                <a:tc>
                  <a:txBody>
                    <a:bodyPr/>
                    <a:lstStyle/>
                    <a:p>
                      <a:pPr algn="r" fontAlgn="ctr">
                        <a:buNone/>
                      </a:pPr>
                      <a:r>
                        <a:rPr lang="ro-RO" sz="4000" u="none" strike="noStrike" dirty="0">
                          <a:effectLst/>
                        </a:rPr>
                        <a:t>0</a:t>
                      </a:r>
                      <a:endParaRPr lang="ro-RO" sz="4000" b="0" i="0" u="none" strike="noStrike" dirty="0">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317495742"/>
                  </a:ext>
                </a:extLst>
              </a:tr>
              <a:tr h="661432">
                <a:tc>
                  <a:txBody>
                    <a:bodyPr/>
                    <a:lstStyle/>
                    <a:p>
                      <a:pPr algn="ctr" fontAlgn="ctr">
                        <a:buNone/>
                      </a:pPr>
                      <a:r>
                        <a:rPr lang="ro-RO" sz="4000" u="none" strike="noStrike">
                          <a:effectLst/>
                        </a:rPr>
                        <a:t>2020</a:t>
                      </a:r>
                      <a:endParaRPr lang="ro-RO" sz="4000" b="0" i="0" u="none" strike="noStrike">
                        <a:solidFill>
                          <a:srgbClr val="000000"/>
                        </a:solidFill>
                        <a:effectLst/>
                        <a:latin typeface="Arial" panose="020B0604020202020204" pitchFamily="34" charset="0"/>
                      </a:endParaRPr>
                    </a:p>
                  </a:txBody>
                  <a:tcPr marL="6350" marR="6350" marT="6350" marB="0" anchor="ctr"/>
                </a:tc>
                <a:tc>
                  <a:txBody>
                    <a:bodyPr/>
                    <a:lstStyle/>
                    <a:p>
                      <a:pPr algn="r" fontAlgn="ctr">
                        <a:buNone/>
                      </a:pPr>
                      <a:r>
                        <a:rPr lang="ro-RO" sz="4000" u="none" strike="noStrike" dirty="0">
                          <a:effectLst/>
                        </a:rPr>
                        <a:t>46</a:t>
                      </a:r>
                      <a:endParaRPr lang="ro-RO" sz="4000" b="0" i="0" u="none" strike="noStrike" dirty="0">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1159206146"/>
                  </a:ext>
                </a:extLst>
              </a:tr>
              <a:tr h="661432">
                <a:tc>
                  <a:txBody>
                    <a:bodyPr/>
                    <a:lstStyle/>
                    <a:p>
                      <a:pPr algn="ctr" fontAlgn="ctr">
                        <a:buNone/>
                      </a:pPr>
                      <a:r>
                        <a:rPr lang="ro-RO" sz="4000" u="none" strike="noStrike">
                          <a:effectLst/>
                        </a:rPr>
                        <a:t>2021</a:t>
                      </a:r>
                      <a:endParaRPr lang="ro-RO" sz="4000" b="0" i="0" u="none" strike="noStrike">
                        <a:solidFill>
                          <a:srgbClr val="000000"/>
                        </a:solidFill>
                        <a:effectLst/>
                        <a:latin typeface="Arial" panose="020B0604020202020204" pitchFamily="34" charset="0"/>
                      </a:endParaRPr>
                    </a:p>
                  </a:txBody>
                  <a:tcPr marL="6350" marR="6350" marT="6350" marB="0" anchor="ctr"/>
                </a:tc>
                <a:tc>
                  <a:txBody>
                    <a:bodyPr/>
                    <a:lstStyle/>
                    <a:p>
                      <a:pPr algn="r" fontAlgn="ctr">
                        <a:buNone/>
                      </a:pPr>
                      <a:r>
                        <a:rPr lang="ro-RO" sz="4000" u="none" strike="noStrike">
                          <a:effectLst/>
                        </a:rPr>
                        <a:t>180</a:t>
                      </a:r>
                      <a:endParaRPr lang="ro-RO" sz="4000" b="0" i="0" u="none" strike="noStrike">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3261742490"/>
                  </a:ext>
                </a:extLst>
              </a:tr>
              <a:tr h="661432">
                <a:tc>
                  <a:txBody>
                    <a:bodyPr/>
                    <a:lstStyle/>
                    <a:p>
                      <a:pPr algn="ctr" fontAlgn="ctr">
                        <a:buNone/>
                      </a:pPr>
                      <a:r>
                        <a:rPr lang="ro-RO" sz="4000" u="none" strike="noStrike" dirty="0">
                          <a:effectLst/>
                        </a:rPr>
                        <a:t>2022</a:t>
                      </a:r>
                      <a:endParaRPr lang="ro-RO" sz="4000" b="0" i="0" u="none" strike="noStrike" dirty="0">
                        <a:solidFill>
                          <a:srgbClr val="000000"/>
                        </a:solidFill>
                        <a:effectLst/>
                        <a:latin typeface="Arial" panose="020B0604020202020204" pitchFamily="34" charset="0"/>
                      </a:endParaRPr>
                    </a:p>
                  </a:txBody>
                  <a:tcPr marL="6350" marR="6350" marT="6350" marB="0" anchor="ctr"/>
                </a:tc>
                <a:tc>
                  <a:txBody>
                    <a:bodyPr/>
                    <a:lstStyle/>
                    <a:p>
                      <a:pPr algn="r" fontAlgn="ctr">
                        <a:buNone/>
                      </a:pPr>
                      <a:r>
                        <a:rPr lang="ro-RO" sz="4000" u="none" strike="noStrike" dirty="0">
                          <a:effectLst/>
                        </a:rPr>
                        <a:t>639,7</a:t>
                      </a:r>
                      <a:endParaRPr lang="ro-RO" sz="4000" b="0" i="0" u="none" strike="noStrike" dirty="0">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620400469"/>
                  </a:ext>
                </a:extLst>
              </a:tr>
              <a:tr h="661432">
                <a:tc>
                  <a:txBody>
                    <a:bodyPr/>
                    <a:lstStyle/>
                    <a:p>
                      <a:pPr algn="ctr" fontAlgn="ctr">
                        <a:buNone/>
                      </a:pPr>
                      <a:r>
                        <a:rPr lang="ro-RO" sz="4000" u="none" strike="noStrike">
                          <a:effectLst/>
                        </a:rPr>
                        <a:t>2023</a:t>
                      </a:r>
                      <a:endParaRPr lang="ro-RO" sz="4000" b="0" i="0" u="none" strike="noStrike">
                        <a:solidFill>
                          <a:srgbClr val="000000"/>
                        </a:solidFill>
                        <a:effectLst/>
                        <a:latin typeface="Arial" panose="020B0604020202020204" pitchFamily="34" charset="0"/>
                      </a:endParaRPr>
                    </a:p>
                  </a:txBody>
                  <a:tcPr marL="6350" marR="6350" marT="6350" marB="0" anchor="ctr"/>
                </a:tc>
                <a:tc>
                  <a:txBody>
                    <a:bodyPr/>
                    <a:lstStyle/>
                    <a:p>
                      <a:pPr algn="r" fontAlgn="ctr">
                        <a:buNone/>
                      </a:pPr>
                      <a:r>
                        <a:rPr lang="ro-RO" sz="4000" u="none" strike="noStrike" dirty="0">
                          <a:effectLst/>
                        </a:rPr>
                        <a:t>748,2</a:t>
                      </a:r>
                      <a:endParaRPr lang="ro-RO" sz="4000" b="0" i="0" u="none" strike="noStrike" dirty="0">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3170462950"/>
                  </a:ext>
                </a:extLst>
              </a:tr>
              <a:tr h="661432">
                <a:tc>
                  <a:txBody>
                    <a:bodyPr/>
                    <a:lstStyle/>
                    <a:p>
                      <a:pPr algn="ctr" fontAlgn="ctr">
                        <a:buNone/>
                      </a:pPr>
                      <a:r>
                        <a:rPr lang="ro-RO" sz="4000" u="none" strike="noStrike">
                          <a:effectLst/>
                        </a:rPr>
                        <a:t>2024</a:t>
                      </a:r>
                      <a:endParaRPr lang="ro-RO" sz="4000" b="0" i="0" u="none" strike="noStrike">
                        <a:solidFill>
                          <a:srgbClr val="000000"/>
                        </a:solidFill>
                        <a:effectLst/>
                        <a:latin typeface="Arial" panose="020B0604020202020204" pitchFamily="34" charset="0"/>
                      </a:endParaRPr>
                    </a:p>
                  </a:txBody>
                  <a:tcPr marL="6350" marR="6350" marT="6350" marB="0" anchor="ctr"/>
                </a:tc>
                <a:tc>
                  <a:txBody>
                    <a:bodyPr/>
                    <a:lstStyle/>
                    <a:p>
                      <a:pPr algn="r" fontAlgn="ctr">
                        <a:buNone/>
                      </a:pPr>
                      <a:r>
                        <a:rPr lang="ro-RO" sz="4000" u="none" strike="noStrike" dirty="0">
                          <a:effectLst/>
                        </a:rPr>
                        <a:t>1.102,20</a:t>
                      </a:r>
                      <a:endParaRPr lang="ro-RO" sz="4000" b="0" i="0" u="none" strike="noStrike" dirty="0">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3900838573"/>
                  </a:ext>
                </a:extLst>
              </a:tr>
              <a:tr h="661432">
                <a:tc>
                  <a:txBody>
                    <a:bodyPr/>
                    <a:lstStyle/>
                    <a:p>
                      <a:pPr algn="ctr" fontAlgn="ctr">
                        <a:buNone/>
                      </a:pPr>
                      <a:r>
                        <a:rPr lang="ro-RO" sz="4000" u="none" strike="noStrike">
                          <a:effectLst/>
                        </a:rPr>
                        <a:t>2025</a:t>
                      </a:r>
                      <a:endParaRPr lang="ro-RO" sz="4000" b="0" i="0" u="none" strike="noStrike">
                        <a:solidFill>
                          <a:srgbClr val="000000"/>
                        </a:solidFill>
                        <a:effectLst/>
                        <a:latin typeface="Arial" panose="020B0604020202020204" pitchFamily="34" charset="0"/>
                      </a:endParaRPr>
                    </a:p>
                  </a:txBody>
                  <a:tcPr marL="6350" marR="6350" marT="6350" marB="0" anchor="ctr"/>
                </a:tc>
                <a:tc>
                  <a:txBody>
                    <a:bodyPr/>
                    <a:lstStyle/>
                    <a:p>
                      <a:pPr algn="r" fontAlgn="ctr">
                        <a:buNone/>
                      </a:pPr>
                      <a:r>
                        <a:rPr lang="ro-RO" sz="4000" u="none" strike="noStrike" dirty="0">
                          <a:effectLst/>
                        </a:rPr>
                        <a:t>1.404,60</a:t>
                      </a:r>
                      <a:endParaRPr lang="ro-RO" sz="4000" b="0" i="0" u="none" strike="noStrike" dirty="0">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2591897261"/>
                  </a:ext>
                </a:extLst>
              </a:tr>
              <a:tr h="661432">
                <a:tc>
                  <a:txBody>
                    <a:bodyPr/>
                    <a:lstStyle/>
                    <a:p>
                      <a:pPr algn="ctr" fontAlgn="ctr">
                        <a:buNone/>
                      </a:pPr>
                      <a:r>
                        <a:rPr lang="ro-RO" sz="4000" u="none" strike="noStrike">
                          <a:effectLst/>
                        </a:rPr>
                        <a:t>iun.26</a:t>
                      </a:r>
                      <a:endParaRPr lang="ro-RO" sz="4000" b="0" i="0" u="none" strike="noStrike">
                        <a:solidFill>
                          <a:srgbClr val="000000"/>
                        </a:solidFill>
                        <a:effectLst/>
                        <a:latin typeface="Arial" panose="020B0604020202020204" pitchFamily="34" charset="0"/>
                      </a:endParaRPr>
                    </a:p>
                  </a:txBody>
                  <a:tcPr marL="6350" marR="6350" marT="6350" marB="0" anchor="ctr"/>
                </a:tc>
                <a:tc>
                  <a:txBody>
                    <a:bodyPr/>
                    <a:lstStyle/>
                    <a:p>
                      <a:pPr algn="r" fontAlgn="ctr">
                        <a:buNone/>
                      </a:pPr>
                      <a:r>
                        <a:rPr lang="ro-RO" sz="4000" u="none" strike="noStrike" dirty="0">
                          <a:effectLst/>
                        </a:rPr>
                        <a:t>1.751,90</a:t>
                      </a:r>
                      <a:endParaRPr lang="ro-RO" sz="4000" b="0" i="0" u="none" strike="noStrike" dirty="0">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606108810"/>
                  </a:ext>
                </a:extLst>
              </a:tr>
            </a:tbl>
          </a:graphicData>
        </a:graphic>
      </p:graphicFrame>
      <p:graphicFrame>
        <p:nvGraphicFramePr>
          <p:cNvPr id="4" name="Chart 3">
            <a:extLst>
              <a:ext uri="{FF2B5EF4-FFF2-40B4-BE49-F238E27FC236}">
                <a16:creationId xmlns:a16="http://schemas.microsoft.com/office/drawing/2014/main" id="{C9D40035-713F-A728-5252-2F3C0B5390F8}"/>
              </a:ext>
            </a:extLst>
          </p:cNvPr>
          <p:cNvGraphicFramePr>
            <a:graphicFrameLocks/>
          </p:cNvGraphicFramePr>
          <p:nvPr>
            <p:extLst>
              <p:ext uri="{D42A27DB-BD31-4B8C-83A1-F6EECF244321}">
                <p14:modId xmlns:p14="http://schemas.microsoft.com/office/powerpoint/2010/main" val="820618459"/>
              </p:ext>
            </p:extLst>
          </p:nvPr>
        </p:nvGraphicFramePr>
        <p:xfrm>
          <a:off x="11161362" y="3461933"/>
          <a:ext cx="12799018" cy="8103870"/>
        </p:xfrm>
        <a:graphic>
          <a:graphicData uri="http://schemas.openxmlformats.org/drawingml/2006/chart">
            <c:chart xmlns:c="http://schemas.openxmlformats.org/drawingml/2006/chart" xmlns:r="http://schemas.openxmlformats.org/officeDocument/2006/relationships" r:id="rId2"/>
          </a:graphicData>
        </a:graphic>
      </p:graphicFrame>
      <p:pic>
        <p:nvPicPr>
          <p:cNvPr id="7" name="Google Shape;124;p21">
            <a:extLst>
              <a:ext uri="{FF2B5EF4-FFF2-40B4-BE49-F238E27FC236}">
                <a16:creationId xmlns:a16="http://schemas.microsoft.com/office/drawing/2014/main" id="{9DDACA0E-98C7-E93B-EEC0-598675B812AC}"/>
              </a:ext>
            </a:extLst>
          </p:cNvPr>
          <p:cNvPicPr preferRelativeResize="0"/>
          <p:nvPr/>
        </p:nvPicPr>
        <p:blipFill rotWithShape="1">
          <a:blip r:embed="rId3">
            <a:alphaModFix/>
          </a:blip>
          <a:srcRect/>
          <a:stretch/>
        </p:blipFill>
        <p:spPr>
          <a:xfrm>
            <a:off x="20690238" y="12040269"/>
            <a:ext cx="2262752" cy="1342563"/>
          </a:xfrm>
          <a:prstGeom prst="rect">
            <a:avLst/>
          </a:prstGeom>
          <a:noFill/>
          <a:ln>
            <a:noFill/>
          </a:ln>
        </p:spPr>
      </p:pic>
    </p:spTree>
    <p:extLst>
      <p:ext uri="{BB962C8B-B14F-4D97-AF65-F5344CB8AC3E}">
        <p14:creationId xmlns:p14="http://schemas.microsoft.com/office/powerpoint/2010/main" val="310062055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3A649-2F11-A6E1-B0C7-5185BA2D2A2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06CF1B6-6BD9-118B-2FEA-F5AA913C1AFC}"/>
              </a:ext>
            </a:extLst>
          </p:cNvPr>
          <p:cNvSpPr txBox="1"/>
          <p:nvPr/>
        </p:nvSpPr>
        <p:spPr>
          <a:xfrm>
            <a:off x="1425846" y="409171"/>
            <a:ext cx="21077694" cy="278640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ro-RO" i="1" dirty="0"/>
              <a:t> </a:t>
            </a:r>
            <a:r>
              <a:rPr lang="ro-RO" sz="6600" b="1" dirty="0"/>
              <a:t>Evoluția compensației pentru termoficare</a:t>
            </a:r>
            <a:endParaRPr lang="ro-RO" sz="6600" dirty="0"/>
          </a:p>
          <a:p>
            <a:r>
              <a:rPr lang="ro-RO" sz="4000" i="1" dirty="0"/>
              <a:t>*Execuția PMB pentru termoficare, facturi înregistrate și plăți efectuate. În anii cu peste 100%. Nu a fost o supracompensare a necesarului din acel an, ci s-au stins restanțe mai vechi.</a:t>
            </a:r>
            <a:endParaRPr lang="ro-RO" sz="4000" dirty="0"/>
          </a:p>
        </p:txBody>
      </p:sp>
      <p:graphicFrame>
        <p:nvGraphicFramePr>
          <p:cNvPr id="4" name="Table 3">
            <a:extLst>
              <a:ext uri="{FF2B5EF4-FFF2-40B4-BE49-F238E27FC236}">
                <a16:creationId xmlns:a16="http://schemas.microsoft.com/office/drawing/2014/main" id="{39615D2A-E845-4204-18F1-EE299A00DE95}"/>
              </a:ext>
            </a:extLst>
          </p:cNvPr>
          <p:cNvGraphicFramePr>
            <a:graphicFrameLocks noGrp="1"/>
          </p:cNvGraphicFramePr>
          <p:nvPr>
            <p:extLst>
              <p:ext uri="{D42A27DB-BD31-4B8C-83A1-F6EECF244321}">
                <p14:modId xmlns:p14="http://schemas.microsoft.com/office/powerpoint/2010/main" val="1770489"/>
              </p:ext>
            </p:extLst>
          </p:nvPr>
        </p:nvGraphicFramePr>
        <p:xfrm>
          <a:off x="1425846" y="3446215"/>
          <a:ext cx="20550752" cy="4389120"/>
        </p:xfrm>
        <a:graphic>
          <a:graphicData uri="http://schemas.openxmlformats.org/drawingml/2006/table">
            <a:tbl>
              <a:tblPr firstRow="1" firstCol="1" bandRow="1">
                <a:tableStyleId>{7E9639D4-E3E2-4D34-9284-5A2195B3D0D7}</a:tableStyleId>
              </a:tblPr>
              <a:tblGrid>
                <a:gridCol w="5137688">
                  <a:extLst>
                    <a:ext uri="{9D8B030D-6E8A-4147-A177-3AD203B41FA5}">
                      <a16:colId xmlns:a16="http://schemas.microsoft.com/office/drawing/2014/main" val="967510317"/>
                    </a:ext>
                  </a:extLst>
                </a:gridCol>
                <a:gridCol w="5137688">
                  <a:extLst>
                    <a:ext uri="{9D8B030D-6E8A-4147-A177-3AD203B41FA5}">
                      <a16:colId xmlns:a16="http://schemas.microsoft.com/office/drawing/2014/main" val="2633324603"/>
                    </a:ext>
                  </a:extLst>
                </a:gridCol>
                <a:gridCol w="5137688">
                  <a:extLst>
                    <a:ext uri="{9D8B030D-6E8A-4147-A177-3AD203B41FA5}">
                      <a16:colId xmlns:a16="http://schemas.microsoft.com/office/drawing/2014/main" val="699898978"/>
                    </a:ext>
                  </a:extLst>
                </a:gridCol>
                <a:gridCol w="5137688">
                  <a:extLst>
                    <a:ext uri="{9D8B030D-6E8A-4147-A177-3AD203B41FA5}">
                      <a16:colId xmlns:a16="http://schemas.microsoft.com/office/drawing/2014/main" val="1899203800"/>
                    </a:ext>
                  </a:extLst>
                </a:gridCol>
              </a:tblGrid>
              <a:tr h="272415">
                <a:tc>
                  <a:txBody>
                    <a:bodyPr/>
                    <a:lstStyle/>
                    <a:p>
                      <a:pPr algn="ctr">
                        <a:lnSpc>
                          <a:spcPct val="100000"/>
                        </a:lnSpc>
                        <a:spcAft>
                          <a:spcPts val="800"/>
                        </a:spcAft>
                        <a:buNone/>
                      </a:pPr>
                      <a:r>
                        <a:rPr lang="ro-RO" sz="3200" kern="100" dirty="0">
                          <a:solidFill>
                            <a:schemeClr val="bg1"/>
                          </a:solidFill>
                          <a:effectLst/>
                        </a:rPr>
                        <a:t>An</a:t>
                      </a:r>
                      <a:endParaRPr lang="ro-R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bg1"/>
                          </a:solidFill>
                          <a:effectLst/>
                        </a:rPr>
                        <a:t>Compensație facturată</a:t>
                      </a:r>
                      <a:endParaRPr lang="ro-R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bg1"/>
                          </a:solidFill>
                          <a:effectLst/>
                        </a:rPr>
                        <a:t>Plăți totale PMB</a:t>
                      </a:r>
                      <a:endParaRPr lang="ro-R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bg1"/>
                          </a:solidFill>
                          <a:effectLst/>
                        </a:rPr>
                        <a:t>Grad de acoperire</a:t>
                      </a:r>
                      <a:endParaRPr lang="ro-R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97678440"/>
                  </a:ext>
                </a:extLst>
              </a:tr>
              <a:tr h="272415">
                <a:tc>
                  <a:txBody>
                    <a:bodyPr/>
                    <a:lstStyle/>
                    <a:p>
                      <a:pPr algn="ctr">
                        <a:lnSpc>
                          <a:spcPct val="100000"/>
                        </a:lnSpc>
                        <a:spcAft>
                          <a:spcPts val="800"/>
                        </a:spcAft>
                        <a:buNone/>
                      </a:pPr>
                      <a:r>
                        <a:rPr lang="ro-RO" sz="3200" kern="100" dirty="0">
                          <a:solidFill>
                            <a:schemeClr val="tx1"/>
                          </a:solidFill>
                          <a:effectLst/>
                        </a:rPr>
                        <a:t>2019</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rPr>
                        <a:t>785,2 mil.</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a:solidFill>
                            <a:schemeClr val="tx1"/>
                          </a:solidFill>
                          <a:effectLst/>
                        </a:rPr>
                        <a:t>790,1 mil.</a:t>
                      </a:r>
                      <a:endParaRPr lang="ro-RO" sz="3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a:solidFill>
                            <a:schemeClr val="tx1"/>
                          </a:solidFill>
                          <a:effectLst/>
                        </a:rPr>
                        <a:t>100,6%</a:t>
                      </a:r>
                      <a:endParaRPr lang="ro-RO" sz="3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0073667"/>
                  </a:ext>
                </a:extLst>
              </a:tr>
              <a:tr h="272415">
                <a:tc>
                  <a:txBody>
                    <a:bodyPr/>
                    <a:lstStyle/>
                    <a:p>
                      <a:pPr algn="ctr">
                        <a:lnSpc>
                          <a:spcPct val="100000"/>
                        </a:lnSpc>
                        <a:spcAft>
                          <a:spcPts val="800"/>
                        </a:spcAft>
                        <a:buNone/>
                      </a:pPr>
                      <a:r>
                        <a:rPr lang="ro-RO" sz="3200" kern="100" dirty="0">
                          <a:solidFill>
                            <a:schemeClr val="tx1"/>
                          </a:solidFill>
                          <a:effectLst/>
                        </a:rPr>
                        <a:t>2020</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rPr>
                        <a:t>875,4 mil.</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rPr>
                        <a:t>898,9 mil.</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a:solidFill>
                            <a:schemeClr val="tx1"/>
                          </a:solidFill>
                          <a:effectLst/>
                        </a:rPr>
                        <a:t>102,7%</a:t>
                      </a:r>
                      <a:endParaRPr lang="ro-RO" sz="3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7303234"/>
                  </a:ext>
                </a:extLst>
              </a:tr>
              <a:tr h="272415">
                <a:tc>
                  <a:txBody>
                    <a:bodyPr/>
                    <a:lstStyle/>
                    <a:p>
                      <a:pPr algn="ctr">
                        <a:lnSpc>
                          <a:spcPct val="100000"/>
                        </a:lnSpc>
                        <a:spcAft>
                          <a:spcPts val="800"/>
                        </a:spcAft>
                        <a:buNone/>
                      </a:pPr>
                      <a:r>
                        <a:rPr lang="ro-RO" sz="3200" kern="100">
                          <a:solidFill>
                            <a:schemeClr val="tx1"/>
                          </a:solidFill>
                          <a:effectLst/>
                        </a:rPr>
                        <a:t>2021</a:t>
                      </a:r>
                      <a:endParaRPr lang="ro-RO" sz="3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rPr>
                        <a:t>941,9 mil.</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rPr>
                        <a:t>987,9 mil.</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a:solidFill>
                            <a:schemeClr val="tx1"/>
                          </a:solidFill>
                          <a:effectLst/>
                        </a:rPr>
                        <a:t>104,9%</a:t>
                      </a:r>
                      <a:endParaRPr lang="ro-RO" sz="3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7525489"/>
                  </a:ext>
                </a:extLst>
              </a:tr>
              <a:tr h="272415">
                <a:tc>
                  <a:txBody>
                    <a:bodyPr/>
                    <a:lstStyle/>
                    <a:p>
                      <a:pPr algn="ctr">
                        <a:lnSpc>
                          <a:spcPct val="100000"/>
                        </a:lnSpc>
                        <a:spcAft>
                          <a:spcPts val="800"/>
                        </a:spcAft>
                        <a:buNone/>
                      </a:pPr>
                      <a:r>
                        <a:rPr lang="ro-RO" sz="3200" kern="100">
                          <a:solidFill>
                            <a:schemeClr val="tx1"/>
                          </a:solidFill>
                          <a:effectLst/>
                          <a:highlight>
                            <a:srgbClr val="FF0000"/>
                          </a:highlight>
                        </a:rPr>
                        <a:t>2022</a:t>
                      </a:r>
                      <a:endParaRPr lang="ro-RO" sz="3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highlight>
                            <a:srgbClr val="FF0000"/>
                          </a:highlight>
                        </a:rPr>
                        <a:t>1.940,0 mil.</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rPr>
                        <a:t>1.905,1 mil.</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a:solidFill>
                            <a:schemeClr val="tx1"/>
                          </a:solidFill>
                          <a:effectLst/>
                        </a:rPr>
                        <a:t>98,2%</a:t>
                      </a:r>
                      <a:endParaRPr lang="ro-RO" sz="3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51597622"/>
                  </a:ext>
                </a:extLst>
              </a:tr>
              <a:tr h="264795">
                <a:tc>
                  <a:txBody>
                    <a:bodyPr/>
                    <a:lstStyle/>
                    <a:p>
                      <a:pPr algn="ctr">
                        <a:lnSpc>
                          <a:spcPct val="100000"/>
                        </a:lnSpc>
                        <a:spcAft>
                          <a:spcPts val="800"/>
                        </a:spcAft>
                        <a:buNone/>
                      </a:pPr>
                      <a:r>
                        <a:rPr lang="ro-RO" sz="3200" kern="100">
                          <a:solidFill>
                            <a:schemeClr val="tx1"/>
                          </a:solidFill>
                          <a:effectLst/>
                        </a:rPr>
                        <a:t>2023</a:t>
                      </a:r>
                      <a:endParaRPr lang="ro-RO" sz="3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rPr>
                        <a:t>1.843,3 mil.</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rPr>
                        <a:t>1.878,2 mil.</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a:solidFill>
                            <a:schemeClr val="tx1"/>
                          </a:solidFill>
                          <a:effectLst/>
                        </a:rPr>
                        <a:t>101,9%</a:t>
                      </a:r>
                      <a:endParaRPr lang="ro-RO" sz="3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23026910"/>
                  </a:ext>
                </a:extLst>
              </a:tr>
              <a:tr h="272415">
                <a:tc>
                  <a:txBody>
                    <a:bodyPr/>
                    <a:lstStyle/>
                    <a:p>
                      <a:pPr algn="ctr">
                        <a:lnSpc>
                          <a:spcPct val="100000"/>
                        </a:lnSpc>
                        <a:spcAft>
                          <a:spcPts val="800"/>
                        </a:spcAft>
                        <a:buNone/>
                      </a:pPr>
                      <a:r>
                        <a:rPr lang="ro-RO" sz="3200" kern="100">
                          <a:solidFill>
                            <a:schemeClr val="tx1"/>
                          </a:solidFill>
                          <a:effectLst/>
                        </a:rPr>
                        <a:t>2024</a:t>
                      </a:r>
                      <a:endParaRPr lang="ro-RO" sz="3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a:solidFill>
                            <a:schemeClr val="tx1"/>
                          </a:solidFill>
                          <a:effectLst/>
                        </a:rPr>
                        <a:t>1.101,3 mil.</a:t>
                      </a:r>
                      <a:endParaRPr lang="ro-RO" sz="3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rPr>
                        <a:t>1.086,2 mil.</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rPr>
                        <a:t>98,6%</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62260381"/>
                  </a:ext>
                </a:extLst>
              </a:tr>
              <a:tr h="272415">
                <a:tc>
                  <a:txBody>
                    <a:bodyPr/>
                    <a:lstStyle/>
                    <a:p>
                      <a:pPr algn="ctr">
                        <a:lnSpc>
                          <a:spcPct val="100000"/>
                        </a:lnSpc>
                        <a:spcAft>
                          <a:spcPts val="800"/>
                        </a:spcAft>
                        <a:buNone/>
                      </a:pPr>
                      <a:r>
                        <a:rPr lang="ro-RO" sz="3200" kern="100">
                          <a:solidFill>
                            <a:schemeClr val="tx1"/>
                          </a:solidFill>
                          <a:effectLst/>
                        </a:rPr>
                        <a:t>2025</a:t>
                      </a:r>
                      <a:endParaRPr lang="ro-RO" sz="3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rPr>
                        <a:t>1.405,7 mil.</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rPr>
                        <a:t>1.016,3 mil.</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highlight>
                            <a:srgbClr val="FF0000"/>
                          </a:highlight>
                        </a:rPr>
                        <a:t>72,3%</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15825952"/>
                  </a:ext>
                </a:extLst>
              </a:tr>
              <a:tr h="272415">
                <a:tc>
                  <a:txBody>
                    <a:bodyPr/>
                    <a:lstStyle/>
                    <a:p>
                      <a:pPr algn="ctr">
                        <a:lnSpc>
                          <a:spcPct val="100000"/>
                        </a:lnSpc>
                        <a:spcAft>
                          <a:spcPts val="800"/>
                        </a:spcAft>
                        <a:buNone/>
                      </a:pPr>
                      <a:r>
                        <a:rPr lang="ro-RO" sz="3200" kern="100" dirty="0">
                          <a:solidFill>
                            <a:schemeClr val="tx1"/>
                          </a:solidFill>
                          <a:effectLst/>
                        </a:rPr>
                        <a:t>ian.–iul. 2026</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a:solidFill>
                            <a:schemeClr val="tx1"/>
                          </a:solidFill>
                          <a:effectLst/>
                        </a:rPr>
                        <a:t>971,3 mil.</a:t>
                      </a:r>
                      <a:endParaRPr lang="ro-RO" sz="3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rPr>
                        <a:t>826,6 mil.</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o-RO" sz="3200" kern="100" dirty="0">
                          <a:solidFill>
                            <a:schemeClr val="tx1"/>
                          </a:solidFill>
                          <a:effectLst/>
                        </a:rPr>
                        <a:t>85,1%</a:t>
                      </a:r>
                      <a:endParaRPr lang="ro-RO" sz="3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81667778"/>
                  </a:ext>
                </a:extLst>
              </a:tr>
            </a:tbl>
          </a:graphicData>
        </a:graphic>
      </p:graphicFrame>
      <p:graphicFrame>
        <p:nvGraphicFramePr>
          <p:cNvPr id="5" name="Chart 4">
            <a:extLst>
              <a:ext uri="{FF2B5EF4-FFF2-40B4-BE49-F238E27FC236}">
                <a16:creationId xmlns:a16="http://schemas.microsoft.com/office/drawing/2014/main" id="{820FBF1B-CA7D-03BC-690A-BD8B8C8A2FE1}"/>
              </a:ext>
            </a:extLst>
          </p:cNvPr>
          <p:cNvGraphicFramePr>
            <a:graphicFrameLocks/>
          </p:cNvGraphicFramePr>
          <p:nvPr>
            <p:extLst>
              <p:ext uri="{D42A27DB-BD31-4B8C-83A1-F6EECF244321}">
                <p14:modId xmlns:p14="http://schemas.microsoft.com/office/powerpoint/2010/main" val="846297537"/>
              </p:ext>
            </p:extLst>
          </p:nvPr>
        </p:nvGraphicFramePr>
        <p:xfrm>
          <a:off x="1627322" y="8085975"/>
          <a:ext cx="20349275" cy="5630025"/>
        </p:xfrm>
        <a:graphic>
          <a:graphicData uri="http://schemas.openxmlformats.org/drawingml/2006/chart">
            <c:chart xmlns:c="http://schemas.openxmlformats.org/drawingml/2006/chart" xmlns:r="http://schemas.openxmlformats.org/officeDocument/2006/relationships" r:id="rId2"/>
          </a:graphicData>
        </a:graphic>
      </p:graphicFrame>
      <p:pic>
        <p:nvPicPr>
          <p:cNvPr id="8" name="Google Shape;124;p21">
            <a:extLst>
              <a:ext uri="{FF2B5EF4-FFF2-40B4-BE49-F238E27FC236}">
                <a16:creationId xmlns:a16="http://schemas.microsoft.com/office/drawing/2014/main" id="{6D50C921-0ACF-1EE3-4CDB-A470AB22F850}"/>
              </a:ext>
            </a:extLst>
          </p:cNvPr>
          <p:cNvPicPr preferRelativeResize="0"/>
          <p:nvPr/>
        </p:nvPicPr>
        <p:blipFill rotWithShape="1">
          <a:blip r:embed="rId3">
            <a:alphaModFix/>
          </a:blip>
          <a:srcRect/>
          <a:stretch/>
        </p:blipFill>
        <p:spPr>
          <a:xfrm>
            <a:off x="21852611" y="12164256"/>
            <a:ext cx="2262752" cy="1342563"/>
          </a:xfrm>
          <a:prstGeom prst="rect">
            <a:avLst/>
          </a:prstGeom>
          <a:noFill/>
          <a:ln>
            <a:noFill/>
          </a:ln>
        </p:spPr>
      </p:pic>
    </p:spTree>
    <p:extLst>
      <p:ext uri="{BB962C8B-B14F-4D97-AF65-F5344CB8AC3E}">
        <p14:creationId xmlns:p14="http://schemas.microsoft.com/office/powerpoint/2010/main" val="422974520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8C838-B8FE-A893-3036-9635E107501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732AA73-AB19-E778-E96D-03EBB17DB14F}"/>
              </a:ext>
            </a:extLst>
          </p:cNvPr>
          <p:cNvSpPr txBox="1"/>
          <p:nvPr/>
        </p:nvSpPr>
        <p:spPr>
          <a:xfrm>
            <a:off x="1363849" y="3843580"/>
            <a:ext cx="21015703" cy="637341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lvl="0" indent="-342900">
              <a:lnSpc>
                <a:spcPct val="110000"/>
              </a:lnSpc>
              <a:buFont typeface="Symbol" panose="05050102010706020507" pitchFamily="18" charset="2"/>
              <a:buChar char=""/>
            </a:pPr>
            <a:r>
              <a:rPr lang="ro-RO" sz="4800" b="1" kern="100" dirty="0">
                <a:effectLst/>
                <a:latin typeface="Inter Medium"/>
                <a:ea typeface="Aptos" panose="020B0004020202020204" pitchFamily="34" charset="0"/>
                <a:cs typeface="Times New Roman" panose="02020603050405020304" pitchFamily="18" charset="0"/>
              </a:rPr>
              <a:t>Pierderi</a:t>
            </a:r>
            <a:r>
              <a:rPr lang="ro-RO" sz="4800" kern="100" dirty="0">
                <a:effectLst/>
                <a:latin typeface="Inter Medium"/>
                <a:ea typeface="Aptos" panose="020B0004020202020204" pitchFamily="34" charset="0"/>
                <a:cs typeface="Times New Roman" panose="02020603050405020304" pitchFamily="18" charset="0"/>
              </a:rPr>
              <a:t> masive de </a:t>
            </a:r>
            <a:r>
              <a:rPr lang="ro-RO" sz="4800" b="1" kern="100" dirty="0">
                <a:effectLst/>
                <a:latin typeface="Inter Medium"/>
                <a:ea typeface="Aptos" panose="020B0004020202020204" pitchFamily="34" charset="0"/>
                <a:cs typeface="Times New Roman" panose="02020603050405020304" pitchFamily="18" charset="0"/>
              </a:rPr>
              <a:t>agent termic</a:t>
            </a:r>
            <a:r>
              <a:rPr lang="ro-RO" sz="4800" kern="100" dirty="0">
                <a:effectLst/>
                <a:latin typeface="Inter Medium"/>
                <a:ea typeface="Aptos" panose="020B0004020202020204" pitchFamily="34" charset="0"/>
                <a:cs typeface="Times New Roman" panose="02020603050405020304" pitchFamily="18" charset="0"/>
              </a:rPr>
              <a:t> prin </a:t>
            </a:r>
            <a:r>
              <a:rPr lang="ro-RO" sz="4800" b="1" kern="100" dirty="0">
                <a:effectLst/>
                <a:latin typeface="Inter Medium"/>
                <a:ea typeface="Aptos" panose="020B0004020202020204" pitchFamily="34" charset="0"/>
                <a:cs typeface="Times New Roman" panose="02020603050405020304" pitchFamily="18" charset="0"/>
              </a:rPr>
              <a:t>conductele vechi</a:t>
            </a:r>
            <a:r>
              <a:rPr lang="ro-RO" sz="4800" kern="100" dirty="0">
                <a:effectLst/>
                <a:latin typeface="Inter Medium"/>
                <a:ea typeface="Aptos" panose="020B0004020202020204" pitchFamily="34" charset="0"/>
                <a:cs typeface="Times New Roman" panose="02020603050405020304" pitchFamily="18" charset="0"/>
              </a:rPr>
              <a:t>. Rețeaua </a:t>
            </a:r>
            <a:r>
              <a:rPr lang="ro-RO" sz="4800" b="1" kern="100" dirty="0">
                <a:effectLst/>
                <a:latin typeface="Inter Medium"/>
                <a:ea typeface="Aptos" panose="020B0004020202020204" pitchFamily="34" charset="0"/>
                <a:cs typeface="Times New Roman" panose="02020603050405020304" pitchFamily="18" charset="0"/>
              </a:rPr>
              <a:t>pierde</a:t>
            </a:r>
            <a:r>
              <a:rPr lang="ro-RO" sz="4800" kern="100" dirty="0">
                <a:effectLst/>
                <a:latin typeface="Inter Medium"/>
                <a:ea typeface="Aptos" panose="020B0004020202020204" pitchFamily="34" charset="0"/>
                <a:cs typeface="Times New Roman" panose="02020603050405020304" pitchFamily="18" charset="0"/>
              </a:rPr>
              <a:t> atât căldură prin </a:t>
            </a:r>
            <a:r>
              <a:rPr lang="ro-RO" sz="4800" b="1" kern="100" dirty="0">
                <a:effectLst/>
                <a:latin typeface="Inter Medium"/>
                <a:ea typeface="Aptos" panose="020B0004020202020204" pitchFamily="34" charset="0"/>
                <a:cs typeface="Times New Roman" panose="02020603050405020304" pitchFamily="18" charset="0"/>
              </a:rPr>
              <a:t>izolația degradată</a:t>
            </a:r>
            <a:r>
              <a:rPr lang="ro-RO" sz="4800" kern="100" dirty="0">
                <a:effectLst/>
                <a:latin typeface="Inter Medium"/>
                <a:ea typeface="Aptos" panose="020B0004020202020204" pitchFamily="34" charset="0"/>
                <a:cs typeface="Times New Roman" panose="02020603050405020304" pitchFamily="18" charset="0"/>
              </a:rPr>
              <a:t>, cât și agent termic prin </a:t>
            </a:r>
            <a:r>
              <a:rPr lang="ro-RO" sz="4800" b="1" kern="100" dirty="0">
                <a:effectLst/>
                <a:latin typeface="Inter Medium"/>
                <a:ea typeface="Aptos" panose="020B0004020202020204" pitchFamily="34" charset="0"/>
                <a:cs typeface="Times New Roman" panose="02020603050405020304" pitchFamily="18" charset="0"/>
              </a:rPr>
              <a:t>avarii și fisuri</a:t>
            </a:r>
            <a:r>
              <a:rPr lang="ro-RO" sz="4800" kern="100" dirty="0">
                <a:effectLst/>
                <a:latin typeface="Inter Medium"/>
                <a:ea typeface="Aptos" panose="020B0004020202020204" pitchFamily="34" charset="0"/>
                <a:cs typeface="Times New Roman" panose="02020603050405020304" pitchFamily="18" charset="0"/>
              </a:rPr>
              <a:t>. </a:t>
            </a:r>
          </a:p>
          <a:p>
            <a:pPr marL="342900" lvl="0" indent="-342900">
              <a:lnSpc>
                <a:spcPct val="110000"/>
              </a:lnSpc>
              <a:buFont typeface="Symbol" panose="05050102010706020507" pitchFamily="18" charset="2"/>
              <a:buChar char=""/>
            </a:pPr>
            <a:endParaRPr lang="ro-RO" sz="2000" kern="100" dirty="0">
              <a:effectLst/>
              <a:latin typeface="Inter Medium"/>
              <a:ea typeface="Aptos" panose="020B0004020202020204" pitchFamily="34" charset="0"/>
              <a:cs typeface="Times New Roman" panose="02020603050405020304" pitchFamily="18" charset="0"/>
            </a:endParaRPr>
          </a:p>
          <a:p>
            <a:pPr marL="342900" lvl="0" indent="-342900">
              <a:lnSpc>
                <a:spcPct val="110000"/>
              </a:lnSpc>
              <a:buFont typeface="Symbol" panose="05050102010706020507" pitchFamily="18" charset="2"/>
              <a:buChar char=""/>
            </a:pPr>
            <a:endParaRPr lang="ro-RO" sz="2000" kern="100" dirty="0">
              <a:effectLst/>
              <a:latin typeface="Inter Medium"/>
              <a:ea typeface="Aptos" panose="020B0004020202020204" pitchFamily="34" charset="0"/>
              <a:cs typeface="Times New Roman" panose="02020603050405020304" pitchFamily="18" charset="0"/>
            </a:endParaRPr>
          </a:p>
          <a:p>
            <a:pPr marL="342900" lvl="0" indent="-342900">
              <a:lnSpc>
                <a:spcPct val="110000"/>
              </a:lnSpc>
              <a:buFont typeface="Symbol" panose="05050102010706020507" pitchFamily="18" charset="2"/>
              <a:buChar char=""/>
            </a:pPr>
            <a:r>
              <a:rPr lang="ro-RO" sz="4800" kern="100" dirty="0">
                <a:effectLst/>
                <a:latin typeface="Inter Medium"/>
                <a:ea typeface="Aptos" panose="020B0004020202020204" pitchFamily="34" charset="0"/>
                <a:cs typeface="Times New Roman" panose="02020603050405020304" pitchFamily="18" charset="0"/>
              </a:rPr>
              <a:t>O </a:t>
            </a:r>
            <a:r>
              <a:rPr lang="ro-RO" sz="4800" b="1" kern="100" dirty="0">
                <a:effectLst/>
                <a:latin typeface="Inter Medium"/>
                <a:ea typeface="Aptos" panose="020B0004020202020204" pitchFamily="34" charset="0"/>
                <a:cs typeface="Times New Roman" panose="02020603050405020304" pitchFamily="18" charset="0"/>
              </a:rPr>
              <a:t>rețea supradimensionată</a:t>
            </a:r>
            <a:r>
              <a:rPr lang="ro-RO" sz="4800" kern="100" dirty="0">
                <a:effectLst/>
                <a:latin typeface="Inter Medium"/>
                <a:ea typeface="Aptos" panose="020B0004020202020204" pitchFamily="34" charset="0"/>
                <a:cs typeface="Times New Roman" panose="02020603050405020304" pitchFamily="18" charset="0"/>
              </a:rPr>
              <a:t> față de consumul actual, care a scăzut la jumătate în ultimii 25 de ani. Sistemul are o rețea de </a:t>
            </a:r>
            <a:r>
              <a:rPr lang="ro-RO" sz="4800" b="1" kern="100" dirty="0">
                <a:effectLst/>
                <a:latin typeface="Inter Medium"/>
                <a:ea typeface="Aptos" panose="020B0004020202020204" pitchFamily="34" charset="0"/>
                <a:cs typeface="Times New Roman" panose="02020603050405020304" pitchFamily="18" charset="0"/>
              </a:rPr>
              <a:t>peste 3.800 km</a:t>
            </a:r>
            <a:r>
              <a:rPr lang="ro-RO" sz="4800" kern="100" dirty="0">
                <a:effectLst/>
                <a:latin typeface="Inter Medium"/>
                <a:ea typeface="Aptos" panose="020B0004020202020204" pitchFamily="34" charset="0"/>
                <a:cs typeface="Times New Roman" panose="02020603050405020304" pitchFamily="18" charset="0"/>
              </a:rPr>
              <a:t>, în timp ce energia introdusă a scăzut de la peste </a:t>
            </a:r>
            <a:r>
              <a:rPr lang="ro-RO" sz="4800" b="1" kern="100" dirty="0">
                <a:effectLst/>
                <a:latin typeface="Inter Medium"/>
                <a:ea typeface="Aptos" panose="020B0004020202020204" pitchFamily="34" charset="0"/>
                <a:cs typeface="Times New Roman" panose="02020603050405020304" pitchFamily="18" charset="0"/>
              </a:rPr>
              <a:t>10 milioane MWh în 2001 la 4,77 milioane MWh în 2025</a:t>
            </a:r>
            <a:r>
              <a:rPr lang="ro-RO" sz="4800" kern="100" dirty="0">
                <a:effectLst/>
                <a:latin typeface="Inter Medium"/>
                <a:ea typeface="Aptos" panose="020B0004020202020204" pitchFamily="34" charset="0"/>
                <a:cs typeface="Times New Roman" panose="02020603050405020304" pitchFamily="18" charset="0"/>
              </a:rPr>
              <a:t>. Costurile fixe se împart astăzi la o cantitate tot mai mică de energie vândută. </a:t>
            </a:r>
          </a:p>
        </p:txBody>
      </p:sp>
      <p:sp>
        <p:nvSpPr>
          <p:cNvPr id="6" name="TextBox 5">
            <a:extLst>
              <a:ext uri="{FF2B5EF4-FFF2-40B4-BE49-F238E27FC236}">
                <a16:creationId xmlns:a16="http://schemas.microsoft.com/office/drawing/2014/main" id="{3D8E4FB4-BAB9-BA88-4A76-D86C34EF9F6F}"/>
              </a:ext>
            </a:extLst>
          </p:cNvPr>
          <p:cNvSpPr txBox="1"/>
          <p:nvPr/>
        </p:nvSpPr>
        <p:spPr>
          <a:xfrm>
            <a:off x="1522708" y="161199"/>
            <a:ext cx="16966769" cy="228184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0000"/>
              </a:lnSpc>
              <a:spcAft>
                <a:spcPts val="800"/>
              </a:spcAft>
              <a:buNone/>
            </a:pPr>
            <a:r>
              <a:rPr lang="ro-RO" sz="6600" b="1" u="sng" kern="100" dirty="0">
                <a:effectLst/>
                <a:latin typeface="Inter Medium"/>
                <a:ea typeface="Aptos" panose="020B0004020202020204" pitchFamily="34" charset="0"/>
                <a:cs typeface="Times New Roman" panose="02020603050405020304" pitchFamily="18" charset="0"/>
              </a:rPr>
              <a:t>Problemele </a:t>
            </a:r>
            <a:r>
              <a:rPr lang="en-US" sz="6600" b="1" u="sng" kern="100" dirty="0">
                <a:effectLst/>
                <a:latin typeface="Inter Medium"/>
                <a:ea typeface="Aptos" panose="020B0004020202020204" pitchFamily="34" charset="0"/>
                <a:cs typeface="Times New Roman" panose="02020603050405020304" pitchFamily="18" charset="0"/>
              </a:rPr>
              <a:t>STRUCTURALE </a:t>
            </a:r>
            <a:r>
              <a:rPr lang="ro-RO" sz="6600" b="1" u="sng" kern="100" dirty="0">
                <a:effectLst/>
                <a:latin typeface="Inter Medium"/>
                <a:ea typeface="Aptos" panose="020B0004020202020204" pitchFamily="34" charset="0"/>
                <a:cs typeface="Times New Roman" panose="02020603050405020304" pitchFamily="18" charset="0"/>
              </a:rPr>
              <a:t>Termoenergetica</a:t>
            </a:r>
            <a:endParaRPr lang="en-US" sz="6600" b="1" u="sng" kern="100" dirty="0">
              <a:effectLst/>
              <a:latin typeface="Inter Medium"/>
              <a:ea typeface="Aptos" panose="020B0004020202020204" pitchFamily="34" charset="0"/>
              <a:cs typeface="Times New Roman" panose="02020603050405020304" pitchFamily="18" charset="0"/>
            </a:endParaRPr>
          </a:p>
          <a:p>
            <a:pPr>
              <a:lnSpc>
                <a:spcPct val="110000"/>
              </a:lnSpc>
              <a:spcAft>
                <a:spcPts val="800"/>
              </a:spcAft>
              <a:buNone/>
            </a:pPr>
            <a:r>
              <a:rPr lang="en-US" sz="4400" b="1" u="sng" kern="100" dirty="0">
                <a:solidFill>
                  <a:srgbClr val="0070C0"/>
                </a:solidFill>
                <a:latin typeface="Aptos" panose="020B0004020202020204" pitchFamily="34" charset="0"/>
                <a:ea typeface="Aptos" panose="020B0004020202020204" pitchFamily="34" charset="0"/>
                <a:cs typeface="Times New Roman" panose="02020603050405020304" pitchFamily="18" charset="0"/>
              </a:rPr>
              <a:t>Probleme interne </a:t>
            </a:r>
            <a:endParaRPr lang="en-US" sz="8000" b="1" u="sng" kern="100" dirty="0">
              <a:solidFill>
                <a:srgbClr val="0070C0"/>
              </a:solidFill>
              <a:ea typeface="Aptos" panose="020B0004020202020204" pitchFamily="34" charset="0"/>
              <a:cs typeface="Times New Roman" panose="02020603050405020304" pitchFamily="18" charset="0"/>
            </a:endParaRPr>
          </a:p>
        </p:txBody>
      </p:sp>
      <p:pic>
        <p:nvPicPr>
          <p:cNvPr id="4" name="Google Shape;124;p21">
            <a:extLst>
              <a:ext uri="{FF2B5EF4-FFF2-40B4-BE49-F238E27FC236}">
                <a16:creationId xmlns:a16="http://schemas.microsoft.com/office/drawing/2014/main" id="{58E610E0-F8C8-DAE2-BC6D-F1546FA5368A}"/>
              </a:ext>
            </a:extLst>
          </p:cNvPr>
          <p:cNvPicPr preferRelativeResize="0"/>
          <p:nvPr/>
        </p:nvPicPr>
        <p:blipFill rotWithShape="1">
          <a:blip r:embed="rId2">
            <a:alphaModFix/>
          </a:blip>
          <a:srcRect/>
          <a:stretch/>
        </p:blipFill>
        <p:spPr>
          <a:xfrm>
            <a:off x="19760339" y="11617529"/>
            <a:ext cx="3192651" cy="1765303"/>
          </a:xfrm>
          <a:prstGeom prst="rect">
            <a:avLst/>
          </a:prstGeom>
          <a:noFill/>
          <a:ln>
            <a:noFill/>
          </a:ln>
        </p:spPr>
      </p:pic>
    </p:spTree>
    <p:extLst>
      <p:ext uri="{BB962C8B-B14F-4D97-AF65-F5344CB8AC3E}">
        <p14:creationId xmlns:p14="http://schemas.microsoft.com/office/powerpoint/2010/main" val="297625073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7A635-A3CA-0296-B083-BC1EAA9B2D9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001CA47-536A-4DDD-FAAE-E1F7FC9CD880}"/>
              </a:ext>
            </a:extLst>
          </p:cNvPr>
          <p:cNvSpPr txBox="1"/>
          <p:nvPr/>
        </p:nvSpPr>
        <p:spPr>
          <a:xfrm>
            <a:off x="1239863" y="2444075"/>
            <a:ext cx="21015703" cy="1322413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00000"/>
              </a:lnSpc>
            </a:pPr>
            <a:r>
              <a:rPr lang="ro-RO" sz="4400" kern="100" dirty="0">
                <a:ea typeface="Aptos" panose="020B0004020202020204" pitchFamily="34" charset="0"/>
                <a:cs typeface="Times New Roman" panose="02020603050405020304" pitchFamily="18" charset="0"/>
              </a:rPr>
              <a:t>În 2025, </a:t>
            </a:r>
            <a:r>
              <a:rPr lang="ro-RO" sz="4400" b="1" kern="100" dirty="0">
                <a:ea typeface="Aptos" panose="020B0004020202020204" pitchFamily="34" charset="0"/>
                <a:cs typeface="Times New Roman" panose="02020603050405020304" pitchFamily="18" charset="0"/>
              </a:rPr>
              <a:t>pierderi energetice</a:t>
            </a:r>
            <a:r>
              <a:rPr lang="ro-RO" sz="4400" kern="100" dirty="0">
                <a:ea typeface="Aptos" panose="020B0004020202020204" pitchFamily="34" charset="0"/>
                <a:cs typeface="Times New Roman" panose="02020603050405020304" pitchFamily="18" charset="0"/>
              </a:rPr>
              <a:t> au fost de aproape </a:t>
            </a:r>
            <a:r>
              <a:rPr lang="ro-RO" sz="4400" b="1" kern="100" dirty="0">
                <a:ea typeface="Aptos" panose="020B0004020202020204" pitchFamily="34" charset="0"/>
                <a:cs typeface="Times New Roman" panose="02020603050405020304" pitchFamily="18" charset="0"/>
              </a:rPr>
              <a:t>38%</a:t>
            </a:r>
            <a:r>
              <a:rPr lang="ro-RO" sz="4400" kern="100" dirty="0">
                <a:ea typeface="Aptos" panose="020B0004020202020204" pitchFamily="34" charset="0"/>
                <a:cs typeface="Times New Roman" panose="02020603050405020304" pitchFamily="18" charset="0"/>
              </a:rPr>
              <a:t> din energia introdusă în sistem. Asta înseamnă că din energia termică măsurată la intrarea în rețea, numai aproximativ 62% ajunge să fie vândută consumatorilor. </a:t>
            </a:r>
            <a:endParaRPr lang="ro-RO" sz="4400" kern="100" dirty="0">
              <a:latin typeface="Aptos" panose="020B0004020202020204" pitchFamily="34" charset="0"/>
              <a:ea typeface="Aptos" panose="020B0004020202020204" pitchFamily="34" charset="0"/>
              <a:cs typeface="Times New Roman" panose="02020603050405020304" pitchFamily="18" charset="0"/>
            </a:endParaRPr>
          </a:p>
          <a:p>
            <a:pPr>
              <a:lnSpc>
                <a:spcPct val="100000"/>
              </a:lnSpc>
            </a:pPr>
            <a:endParaRPr lang="en-US" sz="2000" b="1" kern="100" dirty="0">
              <a:ea typeface="Aptos" panose="020B0004020202020204" pitchFamily="34" charset="0"/>
              <a:cs typeface="Times New Roman" panose="02020603050405020304" pitchFamily="18" charset="0"/>
            </a:endParaRPr>
          </a:p>
          <a:p>
            <a:pPr lvl="0">
              <a:lnSpc>
                <a:spcPct val="100000"/>
              </a:lnSpc>
            </a:pPr>
            <a:r>
              <a:rPr lang="ro-RO" sz="4400" b="1" dirty="0"/>
              <a:t>Preț social</a:t>
            </a:r>
            <a:r>
              <a:rPr lang="ro-RO" sz="4400" dirty="0"/>
              <a:t> al gigacaloriei, </a:t>
            </a:r>
            <a:r>
              <a:rPr lang="ro-RO" sz="4400" b="1" dirty="0"/>
              <a:t>stabilit politic</a:t>
            </a:r>
            <a:r>
              <a:rPr lang="ro-RO" sz="4400" dirty="0"/>
              <a:t> și nemodificat din </a:t>
            </a:r>
            <a:r>
              <a:rPr lang="ro-RO" sz="4400" b="1" dirty="0"/>
              <a:t>1 aprilie 2022</a:t>
            </a:r>
            <a:r>
              <a:rPr lang="ro-RO" sz="4400" dirty="0"/>
              <a:t>, în timp ce costurile de producţie, transport și distribuție au continuat să crească. </a:t>
            </a:r>
          </a:p>
          <a:p>
            <a:pPr lvl="0">
              <a:lnSpc>
                <a:spcPct val="100000"/>
              </a:lnSpc>
            </a:pPr>
            <a:endParaRPr lang="ro-RO" sz="2000" dirty="0"/>
          </a:p>
          <a:p>
            <a:pPr>
              <a:lnSpc>
                <a:spcPct val="100000"/>
              </a:lnSpc>
            </a:pPr>
            <a:r>
              <a:rPr lang="ro-RO" sz="4400" b="1" dirty="0"/>
              <a:t>Prețul de cumpărare</a:t>
            </a:r>
            <a:r>
              <a:rPr lang="ro-RO" sz="4400" dirty="0"/>
              <a:t> a gigacaloriei de la </a:t>
            </a:r>
            <a:r>
              <a:rPr lang="ro-RO" sz="4400" b="1" dirty="0"/>
              <a:t>ELCEN</a:t>
            </a:r>
            <a:r>
              <a:rPr lang="ro-RO" sz="4400" dirty="0"/>
              <a:t> este de </a:t>
            </a:r>
            <a:r>
              <a:rPr lang="ro-RO" sz="4400" b="1" dirty="0"/>
              <a:t>485,37 lei/Gcal</a:t>
            </a:r>
            <a:r>
              <a:rPr lang="ro-RO" sz="4400" dirty="0"/>
              <a:t>, echivalentul a 417,32 lei/MWh, iar </a:t>
            </a:r>
            <a:r>
              <a:rPr lang="ro-RO" sz="4400" b="1" dirty="0"/>
              <a:t>prețul de vânzare</a:t>
            </a:r>
            <a:r>
              <a:rPr lang="ro-RO" sz="4400" dirty="0"/>
              <a:t> către populație este de </a:t>
            </a:r>
            <a:r>
              <a:rPr lang="ro-RO" sz="4400" b="1" dirty="0"/>
              <a:t>330 lei/Gcal</a:t>
            </a:r>
            <a:r>
              <a:rPr lang="ro-RO" sz="4400" dirty="0"/>
              <a:t>, respectiv 283,75 lei/MWh. </a:t>
            </a:r>
          </a:p>
          <a:p>
            <a:pPr>
              <a:lnSpc>
                <a:spcPct val="100000"/>
              </a:lnSpc>
            </a:pPr>
            <a:endParaRPr lang="ro-RO" sz="2000" dirty="0"/>
          </a:p>
          <a:p>
            <a:pPr>
              <a:lnSpc>
                <a:spcPct val="100000"/>
              </a:lnSpc>
            </a:pPr>
            <a:r>
              <a:rPr lang="ro-RO" sz="4400" dirty="0"/>
              <a:t>TERMOENERGETICA vinde energia către populație cu </a:t>
            </a:r>
            <a:r>
              <a:rPr lang="ro-RO" sz="4400" b="1" dirty="0"/>
              <a:t>155,37 lei/Gcal mai puțin decât o cumpără de la ELCEN, </a:t>
            </a:r>
            <a:r>
              <a:rPr lang="ro-RO" sz="4400" dirty="0"/>
              <a:t>fără să mai luăm în considerare și </a:t>
            </a:r>
            <a:r>
              <a:rPr lang="ro-RO" sz="4400" b="1" dirty="0"/>
              <a:t>propriile costuri</a:t>
            </a:r>
            <a:r>
              <a:rPr lang="ro-RO" sz="4400" dirty="0"/>
              <a:t> de transport, distribuție și furnizare (</a:t>
            </a:r>
            <a:r>
              <a:rPr lang="ro-RO" sz="4400" b="1" dirty="0"/>
              <a:t>cost real al gigacaloriei 921,82</a:t>
            </a:r>
            <a:r>
              <a:rPr lang="ro-RO" sz="4400" dirty="0"/>
              <a:t>). </a:t>
            </a:r>
            <a:r>
              <a:rPr lang="ro-RO" sz="4400" b="1" dirty="0"/>
              <a:t>Compania</a:t>
            </a:r>
            <a:r>
              <a:rPr lang="ro-RO" sz="4400" dirty="0"/>
              <a:t> nu poate acoperi costurile din încasările de la populație și </a:t>
            </a:r>
            <a:r>
              <a:rPr lang="ro-RO" sz="4400" b="1" dirty="0"/>
              <a:t>depinde structural de compensarea</a:t>
            </a:r>
            <a:r>
              <a:rPr lang="ro-RO" sz="4400" dirty="0"/>
              <a:t> acordată de </a:t>
            </a:r>
            <a:r>
              <a:rPr lang="ro-RO" sz="4400" b="1" dirty="0"/>
              <a:t>PMB</a:t>
            </a:r>
            <a:r>
              <a:rPr lang="ro-RO" sz="4400" dirty="0"/>
              <a:t>. </a:t>
            </a:r>
          </a:p>
          <a:p>
            <a:pPr>
              <a:lnSpc>
                <a:spcPct val="100000"/>
              </a:lnSpc>
            </a:pPr>
            <a:endParaRPr lang="ro-RO" sz="4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0000"/>
              </a:lnSpc>
            </a:pPr>
            <a:endParaRPr lang="ro-RO" sz="4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15B6E89-F5D3-6BF1-BA00-E05A29E53185}"/>
              </a:ext>
            </a:extLst>
          </p:cNvPr>
          <p:cNvSpPr txBox="1"/>
          <p:nvPr/>
        </p:nvSpPr>
        <p:spPr>
          <a:xfrm>
            <a:off x="1239863" y="0"/>
            <a:ext cx="16966769" cy="228184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0000"/>
              </a:lnSpc>
              <a:spcAft>
                <a:spcPts val="800"/>
              </a:spcAft>
              <a:buNone/>
            </a:pPr>
            <a:r>
              <a:rPr lang="ro-RO" sz="6600" b="1" u="sng" kern="100" dirty="0">
                <a:effectLst/>
                <a:latin typeface="Inter Medium"/>
                <a:ea typeface="Aptos" panose="020B0004020202020204" pitchFamily="34" charset="0"/>
                <a:cs typeface="Times New Roman" panose="02020603050405020304" pitchFamily="18" charset="0"/>
              </a:rPr>
              <a:t>Problemele </a:t>
            </a:r>
            <a:r>
              <a:rPr lang="en-US" sz="6600" b="1" u="sng" kern="100" dirty="0">
                <a:effectLst/>
                <a:latin typeface="Inter Medium"/>
                <a:ea typeface="Aptos" panose="020B0004020202020204" pitchFamily="34" charset="0"/>
                <a:cs typeface="Times New Roman" panose="02020603050405020304" pitchFamily="18" charset="0"/>
              </a:rPr>
              <a:t>STRUCTURALE </a:t>
            </a:r>
            <a:r>
              <a:rPr lang="ro-RO" sz="6600" b="1" u="sng" kern="100" dirty="0">
                <a:effectLst/>
                <a:latin typeface="Inter Medium"/>
                <a:ea typeface="Aptos" panose="020B0004020202020204" pitchFamily="34" charset="0"/>
                <a:cs typeface="Times New Roman" panose="02020603050405020304" pitchFamily="18" charset="0"/>
              </a:rPr>
              <a:t>Termoenergetica</a:t>
            </a:r>
            <a:endParaRPr lang="en-US" sz="6600" b="1" u="sng" kern="100" dirty="0">
              <a:effectLst/>
              <a:latin typeface="Inter Medium"/>
              <a:ea typeface="Aptos" panose="020B0004020202020204" pitchFamily="34" charset="0"/>
              <a:cs typeface="Times New Roman" panose="02020603050405020304" pitchFamily="18" charset="0"/>
            </a:endParaRPr>
          </a:p>
          <a:p>
            <a:pPr>
              <a:lnSpc>
                <a:spcPct val="110000"/>
              </a:lnSpc>
              <a:spcAft>
                <a:spcPts val="800"/>
              </a:spcAft>
              <a:buNone/>
            </a:pPr>
            <a:r>
              <a:rPr lang="en-US" sz="4400" b="1" u="sng" kern="100" dirty="0">
                <a:solidFill>
                  <a:srgbClr val="0070C0"/>
                </a:solidFill>
                <a:latin typeface="Aptos" panose="020B0004020202020204" pitchFamily="34" charset="0"/>
                <a:ea typeface="Aptos" panose="020B0004020202020204" pitchFamily="34" charset="0"/>
                <a:cs typeface="Times New Roman" panose="02020603050405020304" pitchFamily="18" charset="0"/>
              </a:rPr>
              <a:t>Probleme interne </a:t>
            </a:r>
            <a:endParaRPr lang="en-US" sz="8000" b="1" u="sng" kern="100" dirty="0">
              <a:solidFill>
                <a:srgbClr val="0070C0"/>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6951294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55515-F927-3654-A26C-32CDC5F2B7E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E1D9412-A3FA-CF3B-ACC5-2FB605C94761}"/>
              </a:ext>
            </a:extLst>
          </p:cNvPr>
          <p:cNvSpPr txBox="1"/>
          <p:nvPr/>
        </p:nvSpPr>
        <p:spPr>
          <a:xfrm>
            <a:off x="1398722" y="3735607"/>
            <a:ext cx="21015703" cy="7434856"/>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r>
              <a:rPr lang="ro-RO" sz="4000" b="1" dirty="0"/>
              <a:t>Compensația</a:t>
            </a:r>
            <a:r>
              <a:rPr lang="ro-RO" sz="4000" dirty="0"/>
              <a:t> a fost constant </a:t>
            </a:r>
            <a:r>
              <a:rPr lang="ro-RO" sz="4000" b="1" dirty="0"/>
              <a:t>plătită cu întârziere</a:t>
            </a:r>
            <a:r>
              <a:rPr lang="ro-RO" sz="4000" dirty="0"/>
              <a:t> și </a:t>
            </a:r>
            <a:r>
              <a:rPr lang="ro-RO" sz="4000" b="1" dirty="0"/>
              <a:t>sub nivelul necesarului facturat</a:t>
            </a:r>
            <a:r>
              <a:rPr lang="ro-RO" sz="4000" dirty="0"/>
              <a:t>, accentuând datoriile TERMOENERGETICA către ELCEN. </a:t>
            </a:r>
          </a:p>
          <a:p>
            <a:pPr lvl="0"/>
            <a:endParaRPr lang="ro-RO" sz="4000" dirty="0"/>
          </a:p>
          <a:p>
            <a:pPr lvl="0"/>
            <a:r>
              <a:rPr lang="ro-RO" sz="4000" b="1" dirty="0"/>
              <a:t>Datorii istorice</a:t>
            </a:r>
            <a:r>
              <a:rPr lang="ro-RO" sz="4000" dirty="0"/>
              <a:t> foarte mari, concentrate în relația cu </a:t>
            </a:r>
            <a:r>
              <a:rPr lang="ro-RO" sz="4000" b="1" dirty="0"/>
              <a:t>ELCEN</a:t>
            </a:r>
            <a:r>
              <a:rPr lang="ro-RO" sz="4000" dirty="0"/>
              <a:t>. La 29 iunie 2026, aproximativ </a:t>
            </a:r>
            <a:r>
              <a:rPr lang="ro-RO" sz="4000" b="1" dirty="0"/>
              <a:t>90% din datoriile totale</a:t>
            </a:r>
            <a:r>
              <a:rPr lang="ro-RO" sz="4000" dirty="0"/>
              <a:t> ale companiei erau </a:t>
            </a:r>
            <a:r>
              <a:rPr lang="ro-RO" sz="4000" b="1" dirty="0"/>
              <a:t>către ELCEN</a:t>
            </a:r>
            <a:r>
              <a:rPr lang="en-US" sz="4000" b="1" dirty="0"/>
              <a:t>. </a:t>
            </a:r>
            <a:r>
              <a:rPr lang="ro-RO" sz="4000" b="1" u="sng" dirty="0"/>
              <a:t>În acest moment datoriile sunt de 1,4 miliarde!!</a:t>
            </a:r>
            <a:r>
              <a:rPr lang="ro-RO" sz="4000" u="sng" dirty="0"/>
              <a:t> </a:t>
            </a:r>
          </a:p>
          <a:p>
            <a:pPr lvl="0"/>
            <a:r>
              <a:rPr lang="ro-RO" sz="4000" u="sng" dirty="0">
                <a:solidFill>
                  <a:srgbClr val="C00000"/>
                </a:solidFill>
              </a:rPr>
              <a:t> </a:t>
            </a:r>
          </a:p>
          <a:p>
            <a:pPr lvl="0"/>
            <a:r>
              <a:rPr lang="ro-RO" sz="4000" b="1" dirty="0"/>
              <a:t>Penalitățile</a:t>
            </a:r>
            <a:r>
              <a:rPr lang="ro-RO" sz="4000" dirty="0"/>
              <a:t> generate de </a:t>
            </a:r>
            <a:r>
              <a:rPr lang="ro-RO" sz="4000" b="1" dirty="0"/>
              <a:t>plata cu întârziere</a:t>
            </a:r>
            <a:r>
              <a:rPr lang="ro-RO" sz="4000" dirty="0"/>
              <a:t> a facturilor către </a:t>
            </a:r>
            <a:r>
              <a:rPr lang="ro-RO" sz="4000" b="1" dirty="0"/>
              <a:t>ELCEN</a:t>
            </a:r>
            <a:r>
              <a:rPr lang="ro-RO" sz="4000" dirty="0"/>
              <a:t> majorează datoria. </a:t>
            </a:r>
            <a:r>
              <a:rPr lang="ro-RO" sz="4000" b="1" u="sng" dirty="0"/>
              <a:t>În acest moment datoriile sunt de peste 400 de milioane de lei!!</a:t>
            </a:r>
            <a:r>
              <a:rPr lang="ro-RO" sz="4000" u="sng" dirty="0"/>
              <a:t> </a:t>
            </a:r>
            <a:endParaRPr lang="ro-RO" sz="4000" dirty="0">
              <a:solidFill>
                <a:srgbClr val="C00000"/>
              </a:solidFill>
            </a:endParaRPr>
          </a:p>
          <a:p>
            <a:pPr lvl="0"/>
            <a:endParaRPr lang="ro-RO" sz="4000" dirty="0">
              <a:solidFill>
                <a:srgbClr val="C00000"/>
              </a:solidFill>
            </a:endParaRPr>
          </a:p>
        </p:txBody>
      </p:sp>
      <p:sp>
        <p:nvSpPr>
          <p:cNvPr id="6" name="TextBox 5">
            <a:extLst>
              <a:ext uri="{FF2B5EF4-FFF2-40B4-BE49-F238E27FC236}">
                <a16:creationId xmlns:a16="http://schemas.microsoft.com/office/drawing/2014/main" id="{3D1DD8B0-4949-F820-9241-865F570DD607}"/>
              </a:ext>
            </a:extLst>
          </p:cNvPr>
          <p:cNvSpPr txBox="1"/>
          <p:nvPr/>
        </p:nvSpPr>
        <p:spPr>
          <a:xfrm>
            <a:off x="1398722" y="610649"/>
            <a:ext cx="20128424" cy="2277355"/>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0000"/>
              </a:lnSpc>
              <a:spcAft>
                <a:spcPts val="800"/>
              </a:spcAft>
              <a:buNone/>
            </a:pPr>
            <a:r>
              <a:rPr lang="ro-RO" sz="6600" b="1" u="sng" kern="100" dirty="0">
                <a:effectLst/>
                <a:latin typeface="Inter Medium"/>
                <a:ea typeface="Aptos" panose="020B0004020202020204" pitchFamily="34" charset="0"/>
                <a:cs typeface="Times New Roman" panose="02020603050405020304" pitchFamily="18" charset="0"/>
              </a:rPr>
              <a:t>Problemele </a:t>
            </a:r>
            <a:r>
              <a:rPr lang="en-US" sz="6600" b="1" u="sng" kern="100" dirty="0">
                <a:effectLst/>
                <a:latin typeface="Inter Medium"/>
                <a:ea typeface="Aptos" panose="020B0004020202020204" pitchFamily="34" charset="0"/>
                <a:cs typeface="Times New Roman" panose="02020603050405020304" pitchFamily="18" charset="0"/>
              </a:rPr>
              <a:t>STRUCTURALE ale </a:t>
            </a:r>
            <a:r>
              <a:rPr lang="ro-RO" sz="6600" b="1" u="sng" kern="100" dirty="0">
                <a:effectLst/>
                <a:latin typeface="Inter Medium"/>
                <a:ea typeface="Aptos" panose="020B0004020202020204" pitchFamily="34" charset="0"/>
                <a:cs typeface="Times New Roman" panose="02020603050405020304" pitchFamily="18" charset="0"/>
              </a:rPr>
              <a:t>Termoenergetica</a:t>
            </a:r>
            <a:endParaRPr lang="en-US" sz="6600" b="1" u="sng" kern="100" dirty="0">
              <a:effectLst/>
              <a:latin typeface="Inter Medium"/>
              <a:ea typeface="Aptos" panose="020B0004020202020204" pitchFamily="34" charset="0"/>
              <a:cs typeface="Times New Roman" panose="02020603050405020304" pitchFamily="18" charset="0"/>
            </a:endParaRPr>
          </a:p>
          <a:p>
            <a:pPr>
              <a:lnSpc>
                <a:spcPct val="110000"/>
              </a:lnSpc>
              <a:spcAft>
                <a:spcPts val="800"/>
              </a:spcAft>
              <a:buNone/>
            </a:pPr>
            <a:r>
              <a:rPr lang="en-US" sz="4400" b="1" u="sng" kern="100" dirty="0">
                <a:solidFill>
                  <a:srgbClr val="0070C0"/>
                </a:solidFill>
                <a:latin typeface="Aptos" panose="020B0004020202020204" pitchFamily="34" charset="0"/>
                <a:ea typeface="Aptos" panose="020B0004020202020204" pitchFamily="34" charset="0"/>
                <a:cs typeface="Times New Roman" panose="02020603050405020304" pitchFamily="18" charset="0"/>
              </a:rPr>
              <a:t>Probleme interne </a:t>
            </a:r>
            <a:endParaRPr lang="en-US" sz="8000" b="1" u="sng" kern="100" dirty="0">
              <a:solidFill>
                <a:srgbClr val="0070C0"/>
              </a:solidFill>
              <a:ea typeface="Aptos" panose="020B0004020202020204" pitchFamily="34" charset="0"/>
              <a:cs typeface="Times New Roman" panose="02020603050405020304" pitchFamily="18" charset="0"/>
            </a:endParaRPr>
          </a:p>
        </p:txBody>
      </p:sp>
      <p:pic>
        <p:nvPicPr>
          <p:cNvPr id="4" name="Google Shape;124;p21">
            <a:extLst>
              <a:ext uri="{FF2B5EF4-FFF2-40B4-BE49-F238E27FC236}">
                <a16:creationId xmlns:a16="http://schemas.microsoft.com/office/drawing/2014/main" id="{79DF3CBC-ED15-41ED-A41E-B726BD81CE1B}"/>
              </a:ext>
            </a:extLst>
          </p:cNvPr>
          <p:cNvPicPr preferRelativeResize="0"/>
          <p:nvPr/>
        </p:nvPicPr>
        <p:blipFill rotWithShape="1">
          <a:blip r:embed="rId2">
            <a:alphaModFix/>
          </a:blip>
          <a:srcRect/>
          <a:stretch/>
        </p:blipFill>
        <p:spPr>
          <a:xfrm>
            <a:off x="19837831" y="11577235"/>
            <a:ext cx="3115159" cy="1805598"/>
          </a:xfrm>
          <a:prstGeom prst="rect">
            <a:avLst/>
          </a:prstGeom>
          <a:noFill/>
          <a:ln>
            <a:noFill/>
          </a:ln>
        </p:spPr>
      </p:pic>
    </p:spTree>
    <p:extLst>
      <p:ext uri="{BB962C8B-B14F-4D97-AF65-F5344CB8AC3E}">
        <p14:creationId xmlns:p14="http://schemas.microsoft.com/office/powerpoint/2010/main" val="61467076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A72CF-44CB-182A-0886-DC07FE32BC7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91027E8-9E0E-48CD-D90C-ED897C16A1CC}"/>
              </a:ext>
            </a:extLst>
          </p:cNvPr>
          <p:cNvSpPr txBox="1"/>
          <p:nvPr/>
        </p:nvSpPr>
        <p:spPr>
          <a:xfrm>
            <a:off x="1131374" y="1602235"/>
            <a:ext cx="21837114" cy="11548995"/>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r>
              <a:rPr lang="ro-RO" sz="4400" dirty="0"/>
              <a:t>Acumularea aberantă de penalități deoarece nu s-a putut plăti cu prioritate </a:t>
            </a:r>
            <a:r>
              <a:rPr lang="ro-RO" sz="4400" b="1" dirty="0"/>
              <a:t>baza</a:t>
            </a:r>
            <a:r>
              <a:rPr lang="ro-RO" sz="4400" dirty="0"/>
              <a:t> datoriilor (miliardul) ci mai întâi se plătesc penalitățile. </a:t>
            </a:r>
          </a:p>
          <a:p>
            <a:pPr lvl="0"/>
            <a:endParaRPr lang="ro-RO" sz="4400" dirty="0"/>
          </a:p>
          <a:p>
            <a:r>
              <a:rPr lang="ro-RO" sz="4800" dirty="0"/>
              <a:t>Structura datoriei la 29 iunie 2026: </a:t>
            </a:r>
            <a:r>
              <a:rPr lang="ro-RO" sz="4400" b="1" i="1" dirty="0"/>
              <a:t>Doar penalități plătite către ELCEN, în ultimii 5 ani, se ridică la 347 milioane lei. </a:t>
            </a:r>
          </a:p>
          <a:p>
            <a:endParaRPr lang="ro-RO" sz="1100" b="1" i="1" dirty="0"/>
          </a:p>
          <a:p>
            <a:r>
              <a:rPr lang="ro-RO" sz="4400" b="1" i="1" dirty="0"/>
              <a:t>De exemplu: </a:t>
            </a:r>
          </a:p>
          <a:p>
            <a:pPr marL="571500" indent="-571500">
              <a:buFont typeface="Arial" panose="020B0604020202020204" pitchFamily="34" charset="0"/>
              <a:buChar char="•"/>
            </a:pPr>
            <a:r>
              <a:rPr lang="ro-RO" sz="4400" i="1" dirty="0"/>
              <a:t>86 de milioane lei sunt penalitățile plătite către ELCEN în 2025!!</a:t>
            </a:r>
          </a:p>
          <a:p>
            <a:pPr marL="571500" indent="-571500">
              <a:buFont typeface="Arial" panose="020B0604020202020204" pitchFamily="34" charset="0"/>
              <a:buChar char="•"/>
            </a:pPr>
            <a:r>
              <a:rPr lang="ro-RO" sz="4400" i="1" dirty="0"/>
              <a:t>Penalitățile pe acest an vor sări de 90 de milione. Acum, la nivelul lunii August sunt de 70 de milioane!!</a:t>
            </a:r>
          </a:p>
          <a:p>
            <a:endParaRPr lang="ro-RO" sz="1100" b="1" i="1" dirty="0"/>
          </a:p>
          <a:p>
            <a:r>
              <a:rPr lang="ro-RO" sz="4400" b="1" i="1" dirty="0"/>
              <a:t>Ce am făcut pentru a rezolva acestă situație, dialogul cu M. Energiei, ANRE, Elcen! Am cerut Elcen să nu-și sufoce singurul client major pe care îl are! Eliminarea decalajului de 15 zile. </a:t>
            </a:r>
            <a:endParaRPr lang="ro-RO" sz="4400" dirty="0"/>
          </a:p>
        </p:txBody>
      </p:sp>
      <p:sp>
        <p:nvSpPr>
          <p:cNvPr id="6" name="TextBox 5">
            <a:extLst>
              <a:ext uri="{FF2B5EF4-FFF2-40B4-BE49-F238E27FC236}">
                <a16:creationId xmlns:a16="http://schemas.microsoft.com/office/drawing/2014/main" id="{D9C284DE-CA7B-A8CB-A35A-278EF53C3E7C}"/>
              </a:ext>
            </a:extLst>
          </p:cNvPr>
          <p:cNvSpPr txBox="1"/>
          <p:nvPr/>
        </p:nvSpPr>
        <p:spPr>
          <a:xfrm>
            <a:off x="1131374" y="149243"/>
            <a:ext cx="16966769" cy="115371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0000"/>
              </a:lnSpc>
              <a:spcAft>
                <a:spcPts val="800"/>
              </a:spcAft>
              <a:buNone/>
            </a:pPr>
            <a:r>
              <a:rPr lang="ro-RO" sz="6600" b="1" u="sng" kern="100" dirty="0">
                <a:solidFill>
                  <a:schemeClr val="tx1"/>
                </a:solidFill>
                <a:ea typeface="Aptos" panose="020B0004020202020204" pitchFamily="34" charset="0"/>
                <a:cs typeface="Times New Roman" panose="02020603050405020304" pitchFamily="18" charset="0"/>
              </a:rPr>
              <a:t>STRUCTURA PIERDERILOR (I)</a:t>
            </a:r>
            <a:endParaRPr lang="en-US" sz="8000" b="1" u="sng" kern="100" dirty="0">
              <a:solidFill>
                <a:schemeClr val="tx1"/>
              </a:solidFill>
              <a:ea typeface="Aptos" panose="020B0004020202020204" pitchFamily="34" charset="0"/>
              <a:cs typeface="Times New Roman" panose="02020603050405020304" pitchFamily="18" charset="0"/>
            </a:endParaRPr>
          </a:p>
        </p:txBody>
      </p:sp>
      <p:pic>
        <p:nvPicPr>
          <p:cNvPr id="4" name="Google Shape;124;p21">
            <a:extLst>
              <a:ext uri="{FF2B5EF4-FFF2-40B4-BE49-F238E27FC236}">
                <a16:creationId xmlns:a16="http://schemas.microsoft.com/office/drawing/2014/main" id="{B7DCF999-FE00-4D0F-3179-BAAFA96B69A7}"/>
              </a:ext>
            </a:extLst>
          </p:cNvPr>
          <p:cNvPicPr preferRelativeResize="0"/>
          <p:nvPr/>
        </p:nvPicPr>
        <p:blipFill rotWithShape="1">
          <a:blip r:embed="rId2">
            <a:alphaModFix/>
          </a:blip>
          <a:srcRect/>
          <a:stretch/>
        </p:blipFill>
        <p:spPr>
          <a:xfrm>
            <a:off x="21000203" y="12158374"/>
            <a:ext cx="2836190" cy="1557626"/>
          </a:xfrm>
          <a:prstGeom prst="rect">
            <a:avLst/>
          </a:prstGeom>
          <a:noFill/>
          <a:ln>
            <a:noFill/>
          </a:ln>
        </p:spPr>
      </p:pic>
    </p:spTree>
    <p:extLst>
      <p:ext uri="{BB962C8B-B14F-4D97-AF65-F5344CB8AC3E}">
        <p14:creationId xmlns:p14="http://schemas.microsoft.com/office/powerpoint/2010/main" val="55527230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8BCE1-18B3-C80B-6302-DF0C2B50810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A414EB8-E1B5-84CC-6AC6-6C50F85788C4}"/>
              </a:ext>
            </a:extLst>
          </p:cNvPr>
          <p:cNvSpPr txBox="1"/>
          <p:nvPr/>
        </p:nvSpPr>
        <p:spPr>
          <a:xfrm>
            <a:off x="1131374" y="1943198"/>
            <a:ext cx="23252626" cy="10906062"/>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r>
              <a:rPr lang="ro-RO" sz="4400" b="1" dirty="0"/>
              <a:t>Pierderi induse</a:t>
            </a:r>
            <a:r>
              <a:rPr lang="ro-RO" sz="4400" dirty="0"/>
              <a:t> din cauza mecanismului de reglementare stabilit de </a:t>
            </a:r>
            <a:r>
              <a:rPr lang="ro-RO" sz="4400" b="1" dirty="0"/>
              <a:t>ANRE</a:t>
            </a:r>
            <a:r>
              <a:rPr lang="ro-RO" sz="4400" dirty="0"/>
              <a:t>. O </a:t>
            </a:r>
            <a:r>
              <a:rPr lang="ro-RO" sz="4400" b="1" dirty="0"/>
              <a:t>parte importantă</a:t>
            </a:r>
            <a:r>
              <a:rPr lang="ro-RO" sz="4400" dirty="0"/>
              <a:t> din </a:t>
            </a:r>
            <a:r>
              <a:rPr lang="ro-RO" sz="4400" b="1" dirty="0"/>
              <a:t>pierderile tehnologice</a:t>
            </a:r>
            <a:r>
              <a:rPr lang="ro-RO" sz="4400" dirty="0"/>
              <a:t> și costurile efective </a:t>
            </a:r>
            <a:r>
              <a:rPr lang="ro-RO" sz="4400" b="1" dirty="0"/>
              <a:t>nu sunt recunoscute</a:t>
            </a:r>
            <a:r>
              <a:rPr lang="ro-RO" sz="4400" dirty="0"/>
              <a:t> sau recuperate integral prin tariful aprobat. </a:t>
            </a:r>
          </a:p>
          <a:p>
            <a:pPr lvl="0"/>
            <a:endParaRPr lang="ro-RO" sz="1600" dirty="0"/>
          </a:p>
          <a:p>
            <a:r>
              <a:rPr lang="ro-RO" sz="4400" dirty="0"/>
              <a:t>ANRE tratează sistelul de termoficare ca și cum ar fi optim, ca și cum ar fi nlou, prin legislația națională. Pierderea tehnologică este diferența dintre pierderea acceptată în tarif, pe baza metodologiei ANRE șii pierderea reală din operarea sistemului.</a:t>
            </a:r>
          </a:p>
          <a:p>
            <a:pPr lvl="0"/>
            <a:endParaRPr lang="ro-RO" sz="1800" dirty="0"/>
          </a:p>
          <a:p>
            <a:r>
              <a:rPr lang="ro-RO" sz="4400" dirty="0"/>
              <a:t>Pierderea reconoscută este de 22%!! </a:t>
            </a:r>
            <a:r>
              <a:rPr lang="ro-RO" sz="4400" b="1" dirty="0"/>
              <a:t>Pierderea a fost la 41% în 2025</a:t>
            </a:r>
            <a:r>
              <a:rPr lang="ro-RO" sz="4400" dirty="0"/>
              <a:t>. Acum, în 2026 este la 38%. Datorită investițiilor în rețeaua primară. </a:t>
            </a:r>
          </a:p>
          <a:p>
            <a:endParaRPr lang="ro-RO" sz="4400" dirty="0"/>
          </a:p>
          <a:p>
            <a:r>
              <a:rPr lang="ro-RO" sz="4400" dirty="0"/>
              <a:t>Gaura neagră care trebuie subvenționată de către PMB, datorată pierderii tehnologice este de cca. </a:t>
            </a:r>
            <a:r>
              <a:rPr lang="ro-RO" sz="4400" b="1" dirty="0"/>
              <a:t>130 de milioane de lei pe an!!!</a:t>
            </a:r>
          </a:p>
          <a:p>
            <a:endParaRPr lang="ro-RO" sz="1600" dirty="0"/>
          </a:p>
        </p:txBody>
      </p:sp>
      <p:sp>
        <p:nvSpPr>
          <p:cNvPr id="6" name="TextBox 5">
            <a:extLst>
              <a:ext uri="{FF2B5EF4-FFF2-40B4-BE49-F238E27FC236}">
                <a16:creationId xmlns:a16="http://schemas.microsoft.com/office/drawing/2014/main" id="{B6CBD3BF-9BE6-2031-77ED-923A318864E7}"/>
              </a:ext>
            </a:extLst>
          </p:cNvPr>
          <p:cNvSpPr txBox="1"/>
          <p:nvPr/>
        </p:nvSpPr>
        <p:spPr>
          <a:xfrm>
            <a:off x="1131374" y="149243"/>
            <a:ext cx="16966769" cy="115371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0000"/>
              </a:lnSpc>
              <a:spcAft>
                <a:spcPts val="800"/>
              </a:spcAft>
              <a:buNone/>
            </a:pPr>
            <a:r>
              <a:rPr lang="ro-RO" sz="6600" b="1" u="sng" kern="100" dirty="0">
                <a:solidFill>
                  <a:schemeClr val="tx1"/>
                </a:solidFill>
                <a:ea typeface="Aptos" panose="020B0004020202020204" pitchFamily="34" charset="0"/>
                <a:cs typeface="Times New Roman" panose="02020603050405020304" pitchFamily="18" charset="0"/>
              </a:rPr>
              <a:t>STRUCTURA PIERDERILOR (II)</a:t>
            </a:r>
            <a:endParaRPr lang="en-US" sz="8000" b="1" u="sng" kern="100" dirty="0">
              <a:solidFill>
                <a:schemeClr val="tx1"/>
              </a:solidFill>
              <a:ea typeface="Aptos" panose="020B0004020202020204" pitchFamily="34" charset="0"/>
              <a:cs typeface="Times New Roman" panose="02020603050405020304" pitchFamily="18" charset="0"/>
            </a:endParaRPr>
          </a:p>
        </p:txBody>
      </p:sp>
      <p:pic>
        <p:nvPicPr>
          <p:cNvPr id="4" name="Google Shape;124;p21">
            <a:extLst>
              <a:ext uri="{FF2B5EF4-FFF2-40B4-BE49-F238E27FC236}">
                <a16:creationId xmlns:a16="http://schemas.microsoft.com/office/drawing/2014/main" id="{FD32A5E7-D28A-287A-789F-F2E4C1FC8D73}"/>
              </a:ext>
            </a:extLst>
          </p:cNvPr>
          <p:cNvPicPr preferRelativeResize="0"/>
          <p:nvPr/>
        </p:nvPicPr>
        <p:blipFill rotWithShape="1">
          <a:blip r:embed="rId2">
            <a:alphaModFix/>
          </a:blip>
          <a:srcRect/>
          <a:stretch/>
        </p:blipFill>
        <p:spPr>
          <a:xfrm>
            <a:off x="19719013" y="11910402"/>
            <a:ext cx="3533613" cy="1805598"/>
          </a:xfrm>
          <a:prstGeom prst="rect">
            <a:avLst/>
          </a:prstGeom>
          <a:noFill/>
          <a:ln>
            <a:noFill/>
          </a:ln>
        </p:spPr>
      </p:pic>
    </p:spTree>
    <p:extLst>
      <p:ext uri="{BB962C8B-B14F-4D97-AF65-F5344CB8AC3E}">
        <p14:creationId xmlns:p14="http://schemas.microsoft.com/office/powerpoint/2010/main" val="251341976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F7B6C-F4DC-C2FA-6B12-8082D2FC7D3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0DA3B1F-ED87-EE8B-7F69-F6E47AED83C3}"/>
              </a:ext>
            </a:extLst>
          </p:cNvPr>
          <p:cNvSpPr txBox="1"/>
          <p:nvPr/>
        </p:nvSpPr>
        <p:spPr>
          <a:xfrm>
            <a:off x="1131374" y="1602234"/>
            <a:ext cx="23252626" cy="9810699"/>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r>
              <a:rPr lang="ro-RO" sz="4400" b="1" kern="100" dirty="0">
                <a:ea typeface="Aptos" panose="020B0004020202020204" pitchFamily="34" charset="0"/>
                <a:cs typeface="Times New Roman" panose="02020603050405020304" pitchFamily="18" charset="0"/>
              </a:rPr>
              <a:t>Costuri</a:t>
            </a:r>
            <a:r>
              <a:rPr lang="ro-RO" sz="4400" kern="100" dirty="0">
                <a:ea typeface="Aptos" panose="020B0004020202020204" pitchFamily="34" charset="0"/>
                <a:cs typeface="Times New Roman" panose="02020603050405020304" pitchFamily="18" charset="0"/>
              </a:rPr>
              <a:t> suplimentare foarte </a:t>
            </a:r>
            <a:r>
              <a:rPr lang="ro-RO" sz="4400" b="1" kern="100" dirty="0">
                <a:ea typeface="Aptos" panose="020B0004020202020204" pitchFamily="34" charset="0"/>
                <a:cs typeface="Times New Roman" panose="02020603050405020304" pitchFamily="18" charset="0"/>
              </a:rPr>
              <a:t>mari</a:t>
            </a:r>
            <a:r>
              <a:rPr lang="ro-RO" sz="4400" kern="100" dirty="0">
                <a:ea typeface="Aptos" panose="020B0004020202020204" pitchFamily="34" charset="0"/>
                <a:cs typeface="Times New Roman" panose="02020603050405020304" pitchFamily="18" charset="0"/>
              </a:rPr>
              <a:t> cu </a:t>
            </a:r>
            <a:r>
              <a:rPr lang="ro-RO" sz="4400" b="1" kern="100" dirty="0">
                <a:ea typeface="Aptos" panose="020B0004020202020204" pitchFamily="34" charset="0"/>
                <a:cs typeface="Times New Roman" panose="02020603050405020304" pitchFamily="18" charset="0"/>
              </a:rPr>
              <a:t>apa de adaos</a:t>
            </a:r>
            <a:r>
              <a:rPr lang="ro-RO" sz="4400" kern="100" dirty="0">
                <a:ea typeface="Aptos" panose="020B0004020202020204" pitchFamily="34" charset="0"/>
                <a:cs typeface="Times New Roman" panose="02020603050405020304" pitchFamily="18" charset="0"/>
              </a:rPr>
              <a:t>. Pentru a menține o presiune optimă în conducte, apa scursă prin fisuri trebuie compensată prin </a:t>
            </a:r>
            <a:r>
              <a:rPr lang="ro-RO" sz="4400" b="1" kern="100" dirty="0">
                <a:ea typeface="Aptos" panose="020B0004020202020204" pitchFamily="34" charset="0"/>
                <a:cs typeface="Times New Roman" panose="02020603050405020304" pitchFamily="18" charset="0"/>
              </a:rPr>
              <a:t>suplimentare cu</a:t>
            </a:r>
            <a:r>
              <a:rPr lang="ro-RO" sz="4400" kern="100" dirty="0">
                <a:ea typeface="Aptos" panose="020B0004020202020204" pitchFamily="34" charset="0"/>
                <a:cs typeface="Times New Roman" panose="02020603050405020304" pitchFamily="18" charset="0"/>
              </a:rPr>
              <a:t> </a:t>
            </a:r>
            <a:r>
              <a:rPr lang="ro-RO" sz="4400" b="1" kern="100" dirty="0">
                <a:ea typeface="Aptos" panose="020B0004020202020204" pitchFamily="34" charset="0"/>
                <a:cs typeface="Times New Roman" panose="02020603050405020304" pitchFamily="18" charset="0"/>
              </a:rPr>
              <a:t>apă de adaos</a:t>
            </a:r>
            <a:r>
              <a:rPr lang="ro-RO" sz="4400" kern="100" dirty="0">
                <a:ea typeface="Aptos" panose="020B0004020202020204" pitchFamily="34" charset="0"/>
                <a:cs typeface="Times New Roman" panose="02020603050405020304" pitchFamily="18" charset="0"/>
              </a:rPr>
              <a:t>, cumpărată, tratată, pompată și încălzită din nou. </a:t>
            </a:r>
          </a:p>
          <a:p>
            <a:pPr marL="342900" lvl="0" indent="-342900">
              <a:buFont typeface="Symbol" panose="05050102010706020507" pitchFamily="18" charset="2"/>
              <a:buChar char=""/>
            </a:pPr>
            <a:r>
              <a:rPr lang="ro-RO" sz="4400" b="1" kern="100" dirty="0">
                <a:ea typeface="Aptos" panose="020B0004020202020204" pitchFamily="34" charset="0"/>
                <a:cs typeface="Times New Roman" panose="02020603050405020304" pitchFamily="18" charset="0"/>
              </a:rPr>
              <a:t>Apa de adaos ne costă cca. 60 de milioane de lei pe an! </a:t>
            </a:r>
          </a:p>
          <a:p>
            <a:pPr lvl="0"/>
            <a:endParaRPr lang="ro-RO" sz="1600" dirty="0"/>
          </a:p>
          <a:p>
            <a:r>
              <a:rPr lang="ro-RO" sz="4400" b="1" kern="100" dirty="0">
                <a:cs typeface="Times New Roman" panose="02020603050405020304" pitchFamily="18" charset="0"/>
              </a:rPr>
              <a:t>Pierderea generată de TVA </a:t>
            </a:r>
            <a:r>
              <a:rPr lang="ro-RO" sz="4400" kern="100" dirty="0">
                <a:cs typeface="Times New Roman" panose="02020603050405020304" pitchFamily="18" charset="0"/>
              </a:rPr>
              <a:t>aferentă depășirii de pierdere tehnologica 9% față de 21%.</a:t>
            </a:r>
            <a:endParaRPr lang="en-US" sz="4400" kern="100" dirty="0">
              <a:cs typeface="Times New Roman" panose="02020603050405020304" pitchFamily="18" charset="0"/>
            </a:endParaRPr>
          </a:p>
          <a:p>
            <a:endParaRPr lang="ro-RO" sz="2000" kern="100" dirty="0">
              <a:cs typeface="Times New Roman" panose="02020603050405020304" pitchFamily="18" charset="0"/>
            </a:endParaRPr>
          </a:p>
          <a:p>
            <a:r>
              <a:rPr lang="ro-RO" sz="4000" dirty="0"/>
              <a:t>Pierderea pe acest element de calcul, pe ultimii trei se ridica la suma totala de 96,5 mil. lei si  se prezinta astfel:</a:t>
            </a:r>
          </a:p>
          <a:p>
            <a:pPr marL="571500" lvl="0" indent="-571500">
              <a:buFont typeface="Arial" panose="020B0604020202020204" pitchFamily="34" charset="0"/>
              <a:buChar char="•"/>
            </a:pPr>
            <a:r>
              <a:rPr lang="ro-RO" sz="4000" dirty="0"/>
              <a:t>2023 – 24,6 mil. lei;</a:t>
            </a:r>
          </a:p>
          <a:p>
            <a:pPr marL="571500" lvl="0" indent="-571500">
              <a:buFont typeface="Arial" panose="020B0604020202020204" pitchFamily="34" charset="0"/>
              <a:buChar char="•"/>
            </a:pPr>
            <a:r>
              <a:rPr lang="ro-RO" sz="4000" dirty="0"/>
              <a:t>2024 – 38,5 mil. lei;</a:t>
            </a:r>
          </a:p>
          <a:p>
            <a:pPr marL="571500" lvl="0" indent="-571500">
              <a:buFont typeface="Arial" panose="020B0604020202020204" pitchFamily="34" charset="0"/>
              <a:buChar char="•"/>
            </a:pPr>
            <a:r>
              <a:rPr lang="ro-RO" sz="4000" dirty="0"/>
              <a:t>2025 – 33,4 mil. lei.</a:t>
            </a:r>
            <a:endParaRPr lang="ro-RO" sz="4400" dirty="0"/>
          </a:p>
        </p:txBody>
      </p:sp>
      <p:sp>
        <p:nvSpPr>
          <p:cNvPr id="6" name="TextBox 5">
            <a:extLst>
              <a:ext uri="{FF2B5EF4-FFF2-40B4-BE49-F238E27FC236}">
                <a16:creationId xmlns:a16="http://schemas.microsoft.com/office/drawing/2014/main" id="{22C9E940-1E7E-BE31-5384-F2F3D08E2E3A}"/>
              </a:ext>
            </a:extLst>
          </p:cNvPr>
          <p:cNvSpPr txBox="1"/>
          <p:nvPr/>
        </p:nvSpPr>
        <p:spPr>
          <a:xfrm>
            <a:off x="1131374" y="149243"/>
            <a:ext cx="16966769" cy="115371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0000"/>
              </a:lnSpc>
              <a:spcAft>
                <a:spcPts val="800"/>
              </a:spcAft>
              <a:buNone/>
            </a:pPr>
            <a:r>
              <a:rPr lang="ro-RO" sz="6600" b="1" u="sng" kern="100" dirty="0">
                <a:solidFill>
                  <a:schemeClr val="tx1"/>
                </a:solidFill>
                <a:ea typeface="Aptos" panose="020B0004020202020204" pitchFamily="34" charset="0"/>
                <a:cs typeface="Times New Roman" panose="02020603050405020304" pitchFamily="18" charset="0"/>
              </a:rPr>
              <a:t>STRUCTURA PIERDERILOR (III)</a:t>
            </a:r>
            <a:endParaRPr lang="en-US" sz="8000" b="1" u="sng" kern="100" dirty="0">
              <a:solidFill>
                <a:schemeClr val="tx1"/>
              </a:solidFill>
              <a:ea typeface="Aptos" panose="020B0004020202020204" pitchFamily="34" charset="0"/>
              <a:cs typeface="Times New Roman" panose="02020603050405020304" pitchFamily="18" charset="0"/>
            </a:endParaRPr>
          </a:p>
        </p:txBody>
      </p:sp>
      <p:pic>
        <p:nvPicPr>
          <p:cNvPr id="4" name="Google Shape;124;p21">
            <a:extLst>
              <a:ext uri="{FF2B5EF4-FFF2-40B4-BE49-F238E27FC236}">
                <a16:creationId xmlns:a16="http://schemas.microsoft.com/office/drawing/2014/main" id="{CA8B0DB9-651F-70EC-3527-A38939C0B956}"/>
              </a:ext>
            </a:extLst>
          </p:cNvPr>
          <p:cNvPicPr preferRelativeResize="0"/>
          <p:nvPr/>
        </p:nvPicPr>
        <p:blipFill rotWithShape="1">
          <a:blip r:embed="rId2">
            <a:alphaModFix/>
          </a:blip>
          <a:srcRect/>
          <a:stretch/>
        </p:blipFill>
        <p:spPr>
          <a:xfrm>
            <a:off x="19719013" y="11412933"/>
            <a:ext cx="3533613" cy="1805598"/>
          </a:xfrm>
          <a:prstGeom prst="rect">
            <a:avLst/>
          </a:prstGeom>
          <a:noFill/>
          <a:ln>
            <a:noFill/>
          </a:ln>
        </p:spPr>
      </p:pic>
    </p:spTree>
    <p:extLst>
      <p:ext uri="{BB962C8B-B14F-4D97-AF65-F5344CB8AC3E}">
        <p14:creationId xmlns:p14="http://schemas.microsoft.com/office/powerpoint/2010/main" val="367332039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04513-6202-0A58-2658-29FC89FB1EED}"/>
            </a:ext>
          </a:extLst>
        </p:cNvPr>
        <p:cNvGrpSpPr/>
        <p:nvPr/>
      </p:nvGrpSpPr>
      <p:grpSpPr>
        <a:xfrm>
          <a:off x="0" y="0"/>
          <a:ext cx="0" cy="0"/>
          <a:chOff x="0" y="0"/>
          <a:chExt cx="0" cy="0"/>
        </a:xfrm>
      </p:grpSpPr>
      <p:pic>
        <p:nvPicPr>
          <p:cNvPr id="2" name="Imagine 14">
            <a:extLst>
              <a:ext uri="{FF2B5EF4-FFF2-40B4-BE49-F238E27FC236}">
                <a16:creationId xmlns:a16="http://schemas.microsoft.com/office/drawing/2014/main" id="{8AF9FF4D-B3A7-1963-CDB2-3216B79F16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487" y="39242"/>
            <a:ext cx="24099865" cy="13610308"/>
          </a:xfrm>
          <a:prstGeom prst="rect">
            <a:avLst/>
          </a:prstGeom>
          <a:noFill/>
        </p:spPr>
      </p:pic>
    </p:spTree>
    <p:extLst>
      <p:ext uri="{BB962C8B-B14F-4D97-AF65-F5344CB8AC3E}">
        <p14:creationId xmlns:p14="http://schemas.microsoft.com/office/powerpoint/2010/main" val="304475661"/>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10E6A-3136-622D-059D-58C99523352E}"/>
            </a:ext>
          </a:extLst>
        </p:cNvPr>
        <p:cNvGrpSpPr/>
        <p:nvPr/>
      </p:nvGrpSpPr>
      <p:grpSpPr>
        <a:xfrm>
          <a:off x="0" y="0"/>
          <a:ext cx="0" cy="0"/>
          <a:chOff x="0" y="0"/>
          <a:chExt cx="0" cy="0"/>
        </a:xfrm>
      </p:grpSpPr>
      <p:pic>
        <p:nvPicPr>
          <p:cNvPr id="3" name="Imagine 20">
            <a:extLst>
              <a:ext uri="{FF2B5EF4-FFF2-40B4-BE49-F238E27FC236}">
                <a16:creationId xmlns:a16="http://schemas.microsoft.com/office/drawing/2014/main" id="{09E19B04-F13B-41CA-02B8-FD76B8D4208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5981" y="170482"/>
            <a:ext cx="23975877" cy="13313044"/>
          </a:xfrm>
          <a:prstGeom prst="rect">
            <a:avLst/>
          </a:prstGeom>
          <a:noFill/>
        </p:spPr>
      </p:pic>
    </p:spTree>
    <p:extLst>
      <p:ext uri="{BB962C8B-B14F-4D97-AF65-F5344CB8AC3E}">
        <p14:creationId xmlns:p14="http://schemas.microsoft.com/office/powerpoint/2010/main" val="20709093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274CF-3E58-3552-7229-1EB1AE094167}"/>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2959521-0A35-562C-74A6-803F4975E257}"/>
              </a:ext>
            </a:extLst>
          </p:cNvPr>
          <p:cNvGraphicFramePr>
            <a:graphicFrameLocks noGrp="1"/>
          </p:cNvGraphicFramePr>
          <p:nvPr>
            <p:extLst>
              <p:ext uri="{D42A27DB-BD31-4B8C-83A1-F6EECF244321}">
                <p14:modId xmlns:p14="http://schemas.microsoft.com/office/powerpoint/2010/main" val="225836437"/>
              </p:ext>
            </p:extLst>
          </p:nvPr>
        </p:nvGraphicFramePr>
        <p:xfrm>
          <a:off x="1833968" y="2757932"/>
          <a:ext cx="21418659" cy="8200136"/>
        </p:xfrm>
        <a:graphic>
          <a:graphicData uri="http://schemas.openxmlformats.org/drawingml/2006/table">
            <a:tbl>
              <a:tblPr firstRow="1" firstCol="1" bandRow="1">
                <a:tableStyleId>{5940675A-B579-460E-94D1-54222C63F5DA}</a:tableStyleId>
              </a:tblPr>
              <a:tblGrid>
                <a:gridCol w="8540256">
                  <a:extLst>
                    <a:ext uri="{9D8B030D-6E8A-4147-A177-3AD203B41FA5}">
                      <a16:colId xmlns:a16="http://schemas.microsoft.com/office/drawing/2014/main" val="290284227"/>
                    </a:ext>
                  </a:extLst>
                </a:gridCol>
                <a:gridCol w="5738850">
                  <a:extLst>
                    <a:ext uri="{9D8B030D-6E8A-4147-A177-3AD203B41FA5}">
                      <a16:colId xmlns:a16="http://schemas.microsoft.com/office/drawing/2014/main" val="922612100"/>
                    </a:ext>
                  </a:extLst>
                </a:gridCol>
                <a:gridCol w="7139553">
                  <a:extLst>
                    <a:ext uri="{9D8B030D-6E8A-4147-A177-3AD203B41FA5}">
                      <a16:colId xmlns:a16="http://schemas.microsoft.com/office/drawing/2014/main" val="3872502303"/>
                    </a:ext>
                  </a:extLst>
                </a:gridCol>
              </a:tblGrid>
              <a:tr h="293360">
                <a:tc>
                  <a:txBody>
                    <a:bodyPr/>
                    <a:lstStyle/>
                    <a:p>
                      <a:pPr>
                        <a:lnSpc>
                          <a:spcPct val="107000"/>
                        </a:lnSpc>
                        <a:spcAft>
                          <a:spcPts val="800"/>
                        </a:spcAft>
                        <a:buNone/>
                      </a:pPr>
                      <a:r>
                        <a:rPr lang="ro-RO" sz="4000" kern="100" dirty="0">
                          <a:effectLst/>
                        </a:rPr>
                        <a:t>Debitor/categorie de creanță</a:t>
                      </a:r>
                      <a:endParaRPr lang="ro-RO" sz="4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a:effectLst/>
                        </a:rPr>
                        <a:t>Valoare</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a:effectLst/>
                        </a:rPr>
                        <a:t>Pondere din total</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3064714"/>
                  </a:ext>
                </a:extLst>
              </a:tr>
              <a:tr h="261620">
                <a:tc>
                  <a:txBody>
                    <a:bodyPr/>
                    <a:lstStyle/>
                    <a:p>
                      <a:pPr>
                        <a:lnSpc>
                          <a:spcPct val="107000"/>
                        </a:lnSpc>
                        <a:spcAft>
                          <a:spcPts val="800"/>
                        </a:spcAft>
                        <a:buNone/>
                      </a:pPr>
                      <a:r>
                        <a:rPr lang="ro-RO" sz="4000" kern="100" dirty="0">
                          <a:effectLst/>
                        </a:rPr>
                        <a:t>PMB – compensație tarifară neachitată</a:t>
                      </a:r>
                      <a:endParaRPr lang="ro-RO" sz="4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dirty="0">
                          <a:effectLst/>
                        </a:rPr>
                        <a:t>865,2 mil. lei</a:t>
                      </a:r>
                      <a:endParaRPr lang="ro-RO" sz="4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a:effectLst/>
                        </a:rPr>
                        <a:t>89,5%</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80661713"/>
                  </a:ext>
                </a:extLst>
              </a:tr>
              <a:tr h="269240">
                <a:tc>
                  <a:txBody>
                    <a:bodyPr/>
                    <a:lstStyle/>
                    <a:p>
                      <a:pPr>
                        <a:lnSpc>
                          <a:spcPct val="107000"/>
                        </a:lnSpc>
                        <a:spcAft>
                          <a:spcPts val="800"/>
                        </a:spcAft>
                        <a:buNone/>
                      </a:pPr>
                      <a:r>
                        <a:rPr lang="ro-RO" sz="4000" kern="100">
                          <a:effectLst/>
                        </a:rPr>
                        <a:t>PMB – penalități aferente compensației</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dirty="0">
                          <a:effectLst/>
                        </a:rPr>
                        <a:t>63,4 mil. lei</a:t>
                      </a:r>
                      <a:endParaRPr lang="ro-RO" sz="4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a:effectLst/>
                        </a:rPr>
                        <a:t>6,6%</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59790789"/>
                  </a:ext>
                </a:extLst>
              </a:tr>
              <a:tr h="261620">
                <a:tc>
                  <a:txBody>
                    <a:bodyPr/>
                    <a:lstStyle/>
                    <a:p>
                      <a:pPr>
                        <a:lnSpc>
                          <a:spcPct val="107000"/>
                        </a:lnSpc>
                        <a:spcAft>
                          <a:spcPts val="800"/>
                        </a:spcAft>
                        <a:buNone/>
                      </a:pPr>
                      <a:r>
                        <a:rPr lang="ro-RO" sz="4000" kern="100">
                          <a:effectLst/>
                        </a:rPr>
                        <a:t>PMB – capital social nevărsat</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dirty="0">
                          <a:effectLst/>
                        </a:rPr>
                        <a:t>0,1 mil. lei</a:t>
                      </a:r>
                      <a:endParaRPr lang="ro-RO" sz="4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a:effectLst/>
                        </a:rPr>
                        <a:t>0,0%</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2466076"/>
                  </a:ext>
                </a:extLst>
              </a:tr>
              <a:tr h="261620">
                <a:tc>
                  <a:txBody>
                    <a:bodyPr/>
                    <a:lstStyle/>
                    <a:p>
                      <a:pPr>
                        <a:lnSpc>
                          <a:spcPct val="107000"/>
                        </a:lnSpc>
                        <a:spcAft>
                          <a:spcPts val="800"/>
                        </a:spcAft>
                        <a:buNone/>
                      </a:pPr>
                      <a:r>
                        <a:rPr lang="ro-RO" sz="4000" kern="100">
                          <a:effectLst/>
                          <a:highlight>
                            <a:srgbClr val="FF0000"/>
                          </a:highlight>
                        </a:rPr>
                        <a:t>Total creanțe asupra PMB</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dirty="0">
                          <a:effectLst/>
                          <a:highlight>
                            <a:srgbClr val="FF0000"/>
                          </a:highlight>
                        </a:rPr>
                        <a:t>928,7 mil. lei</a:t>
                      </a:r>
                      <a:endParaRPr lang="ro-RO" sz="4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a:effectLst/>
                          <a:highlight>
                            <a:srgbClr val="FF0000"/>
                          </a:highlight>
                        </a:rPr>
                        <a:t>96,1%</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77453266"/>
                  </a:ext>
                </a:extLst>
              </a:tr>
              <a:tr h="261620">
                <a:tc>
                  <a:txBody>
                    <a:bodyPr/>
                    <a:lstStyle/>
                    <a:p>
                      <a:pPr>
                        <a:lnSpc>
                          <a:spcPct val="107000"/>
                        </a:lnSpc>
                        <a:spcAft>
                          <a:spcPts val="800"/>
                        </a:spcAft>
                        <a:buNone/>
                      </a:pPr>
                      <a:r>
                        <a:rPr lang="ro-RO" sz="4000" kern="100">
                          <a:effectLst/>
                        </a:rPr>
                        <a:t>Clienți casnici</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dirty="0">
                          <a:effectLst/>
                        </a:rPr>
                        <a:t>26,4 mil. lei</a:t>
                      </a:r>
                      <a:endParaRPr lang="ro-RO" sz="4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a:effectLst/>
                        </a:rPr>
                        <a:t>2,7%</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91285738"/>
                  </a:ext>
                </a:extLst>
              </a:tr>
              <a:tr h="261620">
                <a:tc>
                  <a:txBody>
                    <a:bodyPr/>
                    <a:lstStyle/>
                    <a:p>
                      <a:pPr>
                        <a:lnSpc>
                          <a:spcPct val="107000"/>
                        </a:lnSpc>
                        <a:spcAft>
                          <a:spcPts val="800"/>
                        </a:spcAft>
                        <a:buNone/>
                      </a:pPr>
                      <a:r>
                        <a:rPr lang="ro-RO" sz="4000" kern="100">
                          <a:effectLst/>
                        </a:rPr>
                        <a:t>Instituții bugetare</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dirty="0">
                          <a:effectLst/>
                        </a:rPr>
                        <a:t>9,4 mil. lei</a:t>
                      </a:r>
                      <a:endParaRPr lang="ro-RO" sz="4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dirty="0">
                          <a:effectLst/>
                        </a:rPr>
                        <a:t>1,0%</a:t>
                      </a:r>
                      <a:endParaRPr lang="ro-RO" sz="4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30607767"/>
                  </a:ext>
                </a:extLst>
              </a:tr>
              <a:tr h="261620">
                <a:tc>
                  <a:txBody>
                    <a:bodyPr/>
                    <a:lstStyle/>
                    <a:p>
                      <a:pPr>
                        <a:lnSpc>
                          <a:spcPct val="107000"/>
                        </a:lnSpc>
                        <a:spcAft>
                          <a:spcPts val="800"/>
                        </a:spcAft>
                        <a:buNone/>
                      </a:pPr>
                      <a:r>
                        <a:rPr lang="ro-RO" sz="4000" kern="100">
                          <a:effectLst/>
                        </a:rPr>
                        <a:t>Clienți non-casnici</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dirty="0">
                          <a:effectLst/>
                        </a:rPr>
                        <a:t>2,3 mil. lei</a:t>
                      </a:r>
                      <a:endParaRPr lang="ro-RO" sz="4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dirty="0">
                          <a:effectLst/>
                        </a:rPr>
                        <a:t>0,2%</a:t>
                      </a:r>
                      <a:endParaRPr lang="ro-RO" sz="4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61326195"/>
                  </a:ext>
                </a:extLst>
              </a:tr>
              <a:tr h="261620">
                <a:tc>
                  <a:txBody>
                    <a:bodyPr/>
                    <a:lstStyle/>
                    <a:p>
                      <a:pPr>
                        <a:lnSpc>
                          <a:spcPct val="107000"/>
                        </a:lnSpc>
                        <a:spcAft>
                          <a:spcPts val="800"/>
                        </a:spcAft>
                        <a:buNone/>
                      </a:pPr>
                      <a:r>
                        <a:rPr lang="ro-RO" sz="4000" kern="100">
                          <a:effectLst/>
                        </a:rPr>
                        <a:t>Total creanțe asupra terților</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dirty="0">
                          <a:effectLst/>
                        </a:rPr>
                        <a:t>38,1 mil. lei</a:t>
                      </a:r>
                      <a:endParaRPr lang="ro-RO" sz="4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dirty="0">
                          <a:effectLst/>
                        </a:rPr>
                        <a:t>3,9%</a:t>
                      </a:r>
                      <a:endParaRPr lang="ro-RO" sz="4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67200146"/>
                  </a:ext>
                </a:extLst>
              </a:tr>
              <a:tr h="261620">
                <a:tc>
                  <a:txBody>
                    <a:bodyPr/>
                    <a:lstStyle/>
                    <a:p>
                      <a:pPr>
                        <a:lnSpc>
                          <a:spcPct val="107000"/>
                        </a:lnSpc>
                        <a:spcAft>
                          <a:spcPts val="800"/>
                        </a:spcAft>
                        <a:buNone/>
                      </a:pPr>
                      <a:r>
                        <a:rPr lang="ro-RO" sz="4000" kern="100">
                          <a:effectLst/>
                        </a:rPr>
                        <a:t>TOTAL CREANȚE TERMOENERGETICA</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a:effectLst/>
                        </a:rPr>
                        <a:t>966,8 mil. lei</a:t>
                      </a:r>
                      <a:endParaRPr lang="ro-RO" sz="4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ro-RO" sz="4000" kern="100" dirty="0">
                          <a:effectLst/>
                        </a:rPr>
                        <a:t>100% </a:t>
                      </a:r>
                      <a:endParaRPr lang="ro-RO" sz="4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07335831"/>
                  </a:ext>
                </a:extLst>
              </a:tr>
            </a:tbl>
          </a:graphicData>
        </a:graphic>
      </p:graphicFrame>
      <p:sp>
        <p:nvSpPr>
          <p:cNvPr id="10" name="TextBox 9">
            <a:extLst>
              <a:ext uri="{FF2B5EF4-FFF2-40B4-BE49-F238E27FC236}">
                <a16:creationId xmlns:a16="http://schemas.microsoft.com/office/drawing/2014/main" id="{2895A75F-B511-5616-73FA-7F8078BF7369}"/>
              </a:ext>
            </a:extLst>
          </p:cNvPr>
          <p:cNvSpPr txBox="1"/>
          <p:nvPr/>
        </p:nvSpPr>
        <p:spPr>
          <a:xfrm>
            <a:off x="1751307" y="1133336"/>
            <a:ext cx="14366929" cy="870366"/>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0000"/>
              </a:lnSpc>
              <a:spcAft>
                <a:spcPts val="800"/>
              </a:spcAft>
              <a:buNone/>
            </a:pPr>
            <a:r>
              <a:rPr lang="ro-RO" sz="4800" b="1" kern="100" dirty="0">
                <a:effectLst/>
                <a:latin typeface="Inter Medium"/>
                <a:ea typeface="Aptos" panose="020B0004020202020204" pitchFamily="34" charset="0"/>
                <a:cs typeface="Times New Roman" panose="02020603050405020304" pitchFamily="18" charset="0"/>
              </a:rPr>
              <a:t>Creanțele Termoenergetica la 29 iunie 2026</a:t>
            </a:r>
            <a:endParaRPr lang="ro-RO" b="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Google Shape;124;p21">
            <a:extLst>
              <a:ext uri="{FF2B5EF4-FFF2-40B4-BE49-F238E27FC236}">
                <a16:creationId xmlns:a16="http://schemas.microsoft.com/office/drawing/2014/main" id="{DEFB8849-D4C4-68C2-67D2-F9AECF7C70AD}"/>
              </a:ext>
            </a:extLst>
          </p:cNvPr>
          <p:cNvPicPr preferRelativeResize="0"/>
          <p:nvPr/>
        </p:nvPicPr>
        <p:blipFill rotWithShape="1">
          <a:blip r:embed="rId2">
            <a:alphaModFix/>
          </a:blip>
          <a:srcRect/>
          <a:stretch/>
        </p:blipFill>
        <p:spPr>
          <a:xfrm>
            <a:off x="19651851" y="11712298"/>
            <a:ext cx="3600776" cy="1755729"/>
          </a:xfrm>
          <a:prstGeom prst="rect">
            <a:avLst/>
          </a:prstGeom>
          <a:noFill/>
          <a:ln>
            <a:noFill/>
          </a:ln>
        </p:spPr>
      </p:pic>
    </p:spTree>
    <p:extLst>
      <p:ext uri="{BB962C8B-B14F-4D97-AF65-F5344CB8AC3E}">
        <p14:creationId xmlns:p14="http://schemas.microsoft.com/office/powerpoint/2010/main" val="19107244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3820E-E4E4-6D9B-5076-A19AB1FE2D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A2303E1-361E-3B6F-4226-2311CDF2D473}"/>
              </a:ext>
            </a:extLst>
          </p:cNvPr>
          <p:cNvSpPr txBox="1"/>
          <p:nvPr/>
        </p:nvSpPr>
        <p:spPr>
          <a:xfrm>
            <a:off x="836906" y="2733610"/>
            <a:ext cx="23252626" cy="1021696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lgn="ctr"/>
            <a:endParaRPr lang="en-US" sz="1800" b="1" kern="100" dirty="0">
              <a:solidFill>
                <a:srgbClr val="C00000"/>
              </a:solidFill>
              <a:ea typeface="Aptos" panose="020B0004020202020204" pitchFamily="34" charset="0"/>
              <a:cs typeface="Times New Roman" panose="02020603050405020304" pitchFamily="18" charset="0"/>
            </a:endParaRPr>
          </a:p>
          <a:p>
            <a:pPr lvl="0" algn="ctr"/>
            <a:r>
              <a:rPr lang="ro-RO" sz="6600" b="1" kern="100" dirty="0">
                <a:solidFill>
                  <a:srgbClr val="C00000"/>
                </a:solidFill>
                <a:ea typeface="Aptos" panose="020B0004020202020204" pitchFamily="34" charset="0"/>
                <a:cs typeface="Times New Roman" panose="02020603050405020304" pitchFamily="18" charset="0"/>
              </a:rPr>
              <a:t>ÎNFIINȚAREA ÎN BUCUREȘTI A SIOSTEMULUI CENTRALIZAT DE TERMOFICARE!!! SACET!</a:t>
            </a:r>
            <a:endParaRPr lang="ro-RO" sz="2800" dirty="0">
              <a:solidFill>
                <a:srgbClr val="C00000"/>
              </a:solidFill>
            </a:endParaRPr>
          </a:p>
          <a:p>
            <a:pPr lvl="0"/>
            <a:endParaRPr lang="ro-RO" sz="1000" dirty="0"/>
          </a:p>
          <a:p>
            <a:pPr lvl="0"/>
            <a:r>
              <a:rPr lang="ro-RO" sz="4000" dirty="0"/>
              <a:t>De ce SACET? </a:t>
            </a:r>
          </a:p>
          <a:p>
            <a:pPr marL="571500" lvl="0" indent="-571500">
              <a:buFont typeface="Arial" panose="020B0604020202020204" pitchFamily="34" charset="0"/>
              <a:buChar char="•"/>
            </a:pPr>
            <a:r>
              <a:rPr lang="ro-RO" sz="4000"/>
              <a:t>Se </a:t>
            </a:r>
            <a:r>
              <a:rPr lang="ro-RO" sz="4000" smtClean="0"/>
              <a:t>elimină </a:t>
            </a:r>
            <a:r>
              <a:rPr lang="ro-RO" sz="4000" dirty="0"/>
              <a:t>penalitățile pentru că nu vor mai fi întârzieri la plată!</a:t>
            </a:r>
          </a:p>
          <a:p>
            <a:pPr marL="571500" indent="-571500">
              <a:buFont typeface="Arial" panose="020B0604020202020204" pitchFamily="34" charset="0"/>
              <a:buChar char="•"/>
            </a:pPr>
            <a:r>
              <a:rPr lang="ro-RO" sz="4000" dirty="0"/>
              <a:t>Dispare pierderea </a:t>
            </a:r>
            <a:r>
              <a:rPr lang="ro-RO" sz="4000" kern="100" dirty="0">
                <a:cs typeface="Times New Roman" panose="02020603050405020304" pitchFamily="18" charset="0"/>
              </a:rPr>
              <a:t>generată de TVA aferentă depășirii de pierdere tehnologica 9% față de 21%!</a:t>
            </a:r>
          </a:p>
          <a:p>
            <a:pPr marL="571500" indent="-571500">
              <a:buFont typeface="Arial" panose="020B0604020202020204" pitchFamily="34" charset="0"/>
              <a:buChar char="•"/>
            </a:pPr>
            <a:r>
              <a:rPr lang="ro-RO" sz="4000" kern="100" dirty="0">
                <a:cs typeface="Times New Roman" panose="02020603050405020304" pitchFamily="18" charset="0"/>
              </a:rPr>
              <a:t>Profitul Elcen, de cca. 85 de milioane pe an, făcut din banii bucureștenilor, va fi reinvestit în producție și în rețeaua de termoficare! EXACT valoarea penalităților. </a:t>
            </a:r>
          </a:p>
          <a:p>
            <a:pPr marL="571500" indent="-571500">
              <a:buFont typeface="Arial" panose="020B0604020202020204" pitchFamily="34" charset="0"/>
              <a:buChar char="•"/>
            </a:pPr>
            <a:r>
              <a:rPr lang="ro-RO" sz="4000" kern="100" dirty="0">
                <a:cs typeface="Times New Roman" panose="02020603050405020304" pitchFamily="18" charset="0"/>
              </a:rPr>
              <a:t>Termoenergetica/PMB este singurul client al Elcen. În toată țara, s-a realizat acest lucru pentru că are o logică economică clară! </a:t>
            </a:r>
          </a:p>
          <a:p>
            <a:pPr marL="571500" indent="-571500">
              <a:buFont typeface="Arial" panose="020B0604020202020204" pitchFamily="34" charset="0"/>
              <a:buChar char="•"/>
            </a:pPr>
            <a:r>
              <a:rPr lang="ro-RO" sz="4000" kern="100" dirty="0">
                <a:cs typeface="Times New Roman" panose="02020603050405020304" pitchFamily="18" charset="0"/>
              </a:rPr>
              <a:t>Bonusul de 100 de milioane de euro pentru cogenerare.</a:t>
            </a:r>
            <a:endParaRPr lang="ro-RO" sz="4400" dirty="0"/>
          </a:p>
        </p:txBody>
      </p:sp>
      <p:sp>
        <p:nvSpPr>
          <p:cNvPr id="6" name="TextBox 5">
            <a:extLst>
              <a:ext uri="{FF2B5EF4-FFF2-40B4-BE49-F238E27FC236}">
                <a16:creationId xmlns:a16="http://schemas.microsoft.com/office/drawing/2014/main" id="{319214EE-9AAF-1113-BC8A-B980B287F67D}"/>
              </a:ext>
            </a:extLst>
          </p:cNvPr>
          <p:cNvSpPr txBox="1"/>
          <p:nvPr/>
        </p:nvSpPr>
        <p:spPr>
          <a:xfrm>
            <a:off x="4633991" y="211236"/>
            <a:ext cx="16966769" cy="227094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10000"/>
              </a:lnSpc>
              <a:spcAft>
                <a:spcPts val="800"/>
              </a:spcAft>
              <a:buNone/>
            </a:pPr>
            <a:r>
              <a:rPr lang="ro-RO" sz="6600" b="1" u="sng" kern="100" dirty="0">
                <a:solidFill>
                  <a:schemeClr val="tx1"/>
                </a:solidFill>
                <a:ea typeface="Aptos" panose="020B0004020202020204" pitchFamily="34" charset="0"/>
                <a:cs typeface="Times New Roman" panose="02020603050405020304" pitchFamily="18" charset="0"/>
              </a:rPr>
              <a:t>SOLUȚIA ADMINISTRATIVĂ CERUTĂ DE ANI ȘI ANI DE ZILE!</a:t>
            </a:r>
            <a:endParaRPr lang="en-US" sz="8000" b="1" u="sng" kern="100" dirty="0">
              <a:solidFill>
                <a:schemeClr val="tx1"/>
              </a:solidFill>
              <a:ea typeface="Aptos" panose="020B0004020202020204" pitchFamily="34" charset="0"/>
              <a:cs typeface="Times New Roman" panose="02020603050405020304" pitchFamily="18" charset="0"/>
            </a:endParaRPr>
          </a:p>
        </p:txBody>
      </p:sp>
      <p:pic>
        <p:nvPicPr>
          <p:cNvPr id="4" name="Google Shape;124;p21">
            <a:extLst>
              <a:ext uri="{FF2B5EF4-FFF2-40B4-BE49-F238E27FC236}">
                <a16:creationId xmlns:a16="http://schemas.microsoft.com/office/drawing/2014/main" id="{85B9942B-7850-8F1B-AAB0-5EDBF84F8529}"/>
              </a:ext>
            </a:extLst>
          </p:cNvPr>
          <p:cNvPicPr preferRelativeResize="0"/>
          <p:nvPr/>
        </p:nvPicPr>
        <p:blipFill rotWithShape="1">
          <a:blip r:embed="rId2">
            <a:alphaModFix/>
          </a:blip>
          <a:srcRect/>
          <a:stretch/>
        </p:blipFill>
        <p:spPr>
          <a:xfrm>
            <a:off x="19512366" y="11712298"/>
            <a:ext cx="3740261" cy="1755729"/>
          </a:xfrm>
          <a:prstGeom prst="rect">
            <a:avLst/>
          </a:prstGeom>
          <a:noFill/>
          <a:ln>
            <a:noFill/>
          </a:ln>
        </p:spPr>
      </p:pic>
    </p:spTree>
    <p:extLst>
      <p:ext uri="{BB962C8B-B14F-4D97-AF65-F5344CB8AC3E}">
        <p14:creationId xmlns:p14="http://schemas.microsoft.com/office/powerpoint/2010/main" val="328661467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23B8D-05C5-88CB-90AD-72AFDF4CE06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701F2EB-60E4-AB18-0155-78378765F8E9}"/>
              </a:ext>
            </a:extLst>
          </p:cNvPr>
          <p:cNvSpPr txBox="1"/>
          <p:nvPr/>
        </p:nvSpPr>
        <p:spPr>
          <a:xfrm>
            <a:off x="821407" y="4174952"/>
            <a:ext cx="23252626" cy="1780680"/>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endParaRPr lang="ro-RO" sz="4400" dirty="0"/>
          </a:p>
          <a:p>
            <a:pPr lvl="0"/>
            <a:r>
              <a:rPr lang="ro-RO" sz="4400" kern="100" dirty="0">
                <a:cs typeface="Times New Roman" panose="02020603050405020304" pitchFamily="18" charset="0"/>
              </a:rPr>
              <a:t> </a:t>
            </a:r>
            <a:endParaRPr lang="ro-RO" sz="4400" dirty="0"/>
          </a:p>
        </p:txBody>
      </p:sp>
      <p:sp>
        <p:nvSpPr>
          <p:cNvPr id="6" name="TextBox 5">
            <a:extLst>
              <a:ext uri="{FF2B5EF4-FFF2-40B4-BE49-F238E27FC236}">
                <a16:creationId xmlns:a16="http://schemas.microsoft.com/office/drawing/2014/main" id="{C920B1CF-BF8A-21A9-E666-448E2E81EB67}"/>
              </a:ext>
            </a:extLst>
          </p:cNvPr>
          <p:cNvSpPr txBox="1"/>
          <p:nvPr/>
        </p:nvSpPr>
        <p:spPr>
          <a:xfrm>
            <a:off x="1704815" y="893161"/>
            <a:ext cx="19709966" cy="227094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10000"/>
              </a:lnSpc>
              <a:spcAft>
                <a:spcPts val="800"/>
              </a:spcAft>
              <a:buNone/>
            </a:pPr>
            <a:r>
              <a:rPr lang="ro-RO" sz="6600" b="1" u="sng" kern="100" dirty="0">
                <a:solidFill>
                  <a:schemeClr val="tx1"/>
                </a:solidFill>
                <a:ea typeface="Aptos" panose="020B0004020202020204" pitchFamily="34" charset="0"/>
                <a:cs typeface="Times New Roman" panose="02020603050405020304" pitchFamily="18" charset="0"/>
              </a:rPr>
              <a:t>SOLUȚIA TEHNOLGICĂ: CONTINUAREA ȘI ACCELERAREA </a:t>
            </a:r>
            <a:r>
              <a:rPr lang="ro-RO" sz="6600" b="1" u="sng" kern="100" dirty="0">
                <a:solidFill>
                  <a:srgbClr val="C00000"/>
                </a:solidFill>
                <a:ea typeface="Aptos" panose="020B0004020202020204" pitchFamily="34" charset="0"/>
                <a:cs typeface="Times New Roman" panose="02020603050405020304" pitchFamily="18" charset="0"/>
              </a:rPr>
              <a:t>INVESTIȚIILOR</a:t>
            </a:r>
            <a:r>
              <a:rPr lang="ro-RO" sz="6600" b="1" u="sng" kern="100" dirty="0">
                <a:solidFill>
                  <a:schemeClr val="tx1"/>
                </a:solidFill>
                <a:ea typeface="Aptos" panose="020B0004020202020204" pitchFamily="34" charset="0"/>
                <a:cs typeface="Times New Roman" panose="02020603050405020304" pitchFamily="18" charset="0"/>
              </a:rPr>
              <a:t> ÎN REȚEAUA DE </a:t>
            </a:r>
            <a:r>
              <a:rPr lang="ro-RO" sz="6600" b="1" u="sng" kern="100" dirty="0">
                <a:solidFill>
                  <a:srgbClr val="C00000"/>
                </a:solidFill>
                <a:ea typeface="Aptos" panose="020B0004020202020204" pitchFamily="34" charset="0"/>
                <a:cs typeface="Times New Roman" panose="02020603050405020304" pitchFamily="18" charset="0"/>
              </a:rPr>
              <a:t>TRANSPORT</a:t>
            </a:r>
            <a:endParaRPr lang="en-US" sz="8000" b="1" u="sng" kern="100" dirty="0">
              <a:solidFill>
                <a:srgbClr val="C00000"/>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5749310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p:nvPr/>
        </p:nvSpPr>
        <p:spPr>
          <a:xfrm rot="10800000" flipH="1">
            <a:off x="0" y="-269"/>
            <a:ext cx="24384000" cy="2865600"/>
          </a:xfrm>
          <a:prstGeom prst="rect">
            <a:avLst/>
          </a:prstGeom>
          <a:gradFill>
            <a:gsLst>
              <a:gs pos="0">
                <a:srgbClr val="000000">
                  <a:alpha val="96078"/>
                </a:srgbClr>
              </a:gs>
              <a:gs pos="100000">
                <a:srgbClr val="2F5496"/>
              </a:gs>
            </a:gsLst>
            <a:lin ang="6000000" scaled="0"/>
          </a:gradFill>
          <a:ln>
            <a:noFill/>
          </a:ln>
        </p:spPr>
        <p:txBody>
          <a:bodyPr spcFirstLastPara="1" wrap="square" lIns="91400" tIns="45733" rIns="91400" bIns="45733" anchor="ctr" anchorCtr="0">
            <a:noAutofit/>
          </a:bodyPr>
          <a:lstStyle/>
          <a:p>
            <a:pPr algn="ctr">
              <a:spcBef>
                <a:spcPts val="0"/>
              </a:spcBef>
              <a:buClr>
                <a:srgbClr val="00174D"/>
              </a:buClr>
              <a:buSzPts val="900"/>
            </a:pPr>
            <a:endParaRPr>
              <a:solidFill>
                <a:schemeClr val="lt1"/>
              </a:solidFill>
            </a:endParaRPr>
          </a:p>
        </p:txBody>
      </p:sp>
      <p:sp>
        <p:nvSpPr>
          <p:cNvPr id="83" name="Google Shape;83;p17"/>
          <p:cNvSpPr txBox="1"/>
          <p:nvPr/>
        </p:nvSpPr>
        <p:spPr>
          <a:xfrm>
            <a:off x="1114027" y="273341"/>
            <a:ext cx="14127200" cy="2318400"/>
          </a:xfrm>
          <a:prstGeom prst="rect">
            <a:avLst/>
          </a:prstGeom>
          <a:noFill/>
          <a:ln>
            <a:noFill/>
          </a:ln>
        </p:spPr>
        <p:txBody>
          <a:bodyPr spcFirstLastPara="1" wrap="square" lIns="91400" tIns="45733" rIns="91400" bIns="45733" anchor="ctr" anchorCtr="0">
            <a:noAutofit/>
          </a:bodyPr>
          <a:lstStyle/>
          <a:p>
            <a:pPr>
              <a:lnSpc>
                <a:spcPct val="90000"/>
              </a:lnSpc>
              <a:spcBef>
                <a:spcPts val="0"/>
              </a:spcBef>
              <a:buClr>
                <a:srgbClr val="FFFFFF"/>
              </a:buClr>
              <a:buSzPts val="3000"/>
            </a:pPr>
            <a:r>
              <a:rPr lang="ro" sz="8000" b="1">
                <a:solidFill>
                  <a:srgbClr val="FFFFFF"/>
                </a:solidFill>
              </a:rPr>
              <a:t>Rețeaua </a:t>
            </a:r>
            <a:endParaRPr sz="8000" b="1">
              <a:solidFill>
                <a:srgbClr val="FFFFFF"/>
              </a:solidFill>
            </a:endParaRPr>
          </a:p>
          <a:p>
            <a:pPr>
              <a:lnSpc>
                <a:spcPct val="90000"/>
              </a:lnSpc>
              <a:spcBef>
                <a:spcPts val="0"/>
              </a:spcBef>
              <a:buClr>
                <a:srgbClr val="FFFFFF"/>
              </a:buClr>
              <a:buSzPts val="3000"/>
            </a:pPr>
            <a:r>
              <a:rPr lang="ro" sz="8000" b="1">
                <a:solidFill>
                  <a:srgbClr val="FFFFFF"/>
                </a:solidFill>
              </a:rPr>
              <a:t>de termoficare</a:t>
            </a:r>
            <a:endParaRPr sz="8000" b="1">
              <a:solidFill>
                <a:srgbClr val="FFFFFF"/>
              </a:solidFill>
              <a:latin typeface="Calibri"/>
              <a:ea typeface="Calibri"/>
              <a:cs typeface="Calibri"/>
              <a:sym typeface="Calibri"/>
            </a:endParaRPr>
          </a:p>
        </p:txBody>
      </p:sp>
      <p:pic>
        <p:nvPicPr>
          <p:cNvPr id="84" name="Google Shape;84;p17" descr="Imagine"/>
          <p:cNvPicPr preferRelativeResize="0"/>
          <p:nvPr/>
        </p:nvPicPr>
        <p:blipFill rotWithShape="1">
          <a:blip r:embed="rId3">
            <a:alphaModFix/>
          </a:blip>
          <a:srcRect/>
          <a:stretch/>
        </p:blipFill>
        <p:spPr>
          <a:xfrm>
            <a:off x="27102427" y="194179"/>
            <a:ext cx="8146752" cy="13716000"/>
          </a:xfrm>
          <a:prstGeom prst="rect">
            <a:avLst/>
          </a:prstGeom>
          <a:noFill/>
          <a:ln>
            <a:noFill/>
          </a:ln>
        </p:spPr>
      </p:pic>
      <p:sp>
        <p:nvSpPr>
          <p:cNvPr id="85" name="Google Shape;85;p17"/>
          <p:cNvSpPr txBox="1"/>
          <p:nvPr/>
        </p:nvSpPr>
        <p:spPr>
          <a:xfrm>
            <a:off x="1281005" y="3210309"/>
            <a:ext cx="9569328" cy="9817600"/>
          </a:xfrm>
          <a:prstGeom prst="rect">
            <a:avLst/>
          </a:prstGeom>
          <a:noFill/>
          <a:ln>
            <a:noFill/>
          </a:ln>
        </p:spPr>
        <p:txBody>
          <a:bodyPr spcFirstLastPara="1" wrap="square" lIns="243800" tIns="243800" rIns="243800" bIns="243800" anchor="t" anchorCtr="0">
            <a:noAutofit/>
          </a:bodyPr>
          <a:lstStyle/>
          <a:p>
            <a:pPr>
              <a:spcBef>
                <a:spcPts val="0"/>
              </a:spcBef>
              <a:buClr>
                <a:schemeClr val="dk1"/>
              </a:buClr>
              <a:buSzPts val="1100"/>
            </a:pPr>
            <a:endParaRPr lang="en-US" sz="4800" dirty="0">
              <a:solidFill>
                <a:schemeClr val="accent1">
                  <a:lumMod val="75000"/>
                </a:schemeClr>
              </a:solidFill>
            </a:endParaRPr>
          </a:p>
          <a:p>
            <a:pPr>
              <a:spcBef>
                <a:spcPts val="0"/>
              </a:spcBef>
              <a:buClr>
                <a:schemeClr val="dk1"/>
              </a:buClr>
              <a:buSzPts val="1100"/>
            </a:pPr>
            <a:endParaRPr lang="en-US" sz="4800" dirty="0">
              <a:solidFill>
                <a:schemeClr val="accent1">
                  <a:lumMod val="75000"/>
                </a:schemeClr>
              </a:solidFill>
            </a:endParaRPr>
          </a:p>
          <a:p>
            <a:pPr>
              <a:spcBef>
                <a:spcPts val="0"/>
              </a:spcBef>
              <a:buClr>
                <a:schemeClr val="dk1"/>
              </a:buClr>
              <a:buSzPts val="1100"/>
            </a:pPr>
            <a:r>
              <a:rPr lang="ro" sz="4800" dirty="0">
                <a:solidFill>
                  <a:schemeClr val="accent1">
                    <a:lumMod val="75000"/>
                  </a:schemeClr>
                </a:solidFill>
              </a:rPr>
              <a:t>Reprezintă infrastructura prin care circulă agentul termic. </a:t>
            </a:r>
            <a:endParaRPr sz="4800" dirty="0">
              <a:solidFill>
                <a:schemeClr val="accent1">
                  <a:lumMod val="75000"/>
                </a:schemeClr>
              </a:solidFill>
            </a:endParaRPr>
          </a:p>
          <a:p>
            <a:pPr>
              <a:spcBef>
                <a:spcPts val="0"/>
              </a:spcBef>
              <a:buClr>
                <a:schemeClr val="dk1"/>
              </a:buClr>
              <a:buSzPts val="1100"/>
            </a:pPr>
            <a:r>
              <a:rPr lang="ro" sz="4800" b="1" dirty="0">
                <a:solidFill>
                  <a:schemeClr val="accent1">
                    <a:lumMod val="75000"/>
                  </a:schemeClr>
                </a:solidFill>
              </a:rPr>
              <a:t>Are aproape 4.000 km:</a:t>
            </a:r>
            <a:endParaRPr sz="4800" b="1" dirty="0">
              <a:solidFill>
                <a:schemeClr val="accent1">
                  <a:lumMod val="75000"/>
                </a:schemeClr>
              </a:solidFill>
            </a:endParaRPr>
          </a:p>
          <a:p>
            <a:pPr marL="1219215" indent="-948279">
              <a:spcBef>
                <a:spcPts val="0"/>
              </a:spcBef>
              <a:buClr>
                <a:schemeClr val="dk2"/>
              </a:buClr>
              <a:buSzPts val="2000"/>
              <a:buChar char="●"/>
            </a:pPr>
            <a:r>
              <a:rPr lang="ro" sz="4800" dirty="0">
                <a:solidFill>
                  <a:schemeClr val="accent1">
                    <a:lumMod val="75000"/>
                  </a:schemeClr>
                </a:solidFill>
              </a:rPr>
              <a:t>954 km este rețea primară: conducte magistrale mari, pe bulevarde;</a:t>
            </a:r>
            <a:endParaRPr sz="4800" dirty="0">
              <a:solidFill>
                <a:schemeClr val="accent1">
                  <a:lumMod val="75000"/>
                </a:schemeClr>
              </a:solidFill>
            </a:endParaRPr>
          </a:p>
          <a:p>
            <a:pPr marL="1219215" indent="-948279">
              <a:spcBef>
                <a:spcPts val="0"/>
              </a:spcBef>
              <a:buClr>
                <a:schemeClr val="dk2"/>
              </a:buClr>
              <a:buSzPts val="2000"/>
              <a:buChar char="●"/>
            </a:pPr>
            <a:r>
              <a:rPr lang="ro" sz="4800" dirty="0">
                <a:solidFill>
                  <a:schemeClr val="accent1">
                    <a:lumMod val="75000"/>
                  </a:schemeClr>
                </a:solidFill>
              </a:rPr>
              <a:t>2.963 km este rețea secundară: țevi de cartier care intră în blocuri.</a:t>
            </a:r>
            <a:endParaRPr sz="4800" dirty="0">
              <a:solidFill>
                <a:schemeClr val="accent1">
                  <a:lumMod val="75000"/>
                </a:schemeClr>
              </a:solidFill>
            </a:endParaRPr>
          </a:p>
        </p:txBody>
      </p:sp>
      <p:pic>
        <p:nvPicPr>
          <p:cNvPr id="86" name="Google Shape;86;p17"/>
          <p:cNvPicPr preferRelativeResize="0"/>
          <p:nvPr/>
        </p:nvPicPr>
        <p:blipFill>
          <a:blip r:embed="rId4">
            <a:alphaModFix/>
          </a:blip>
          <a:stretch>
            <a:fillRect/>
          </a:stretch>
        </p:blipFill>
        <p:spPr>
          <a:xfrm>
            <a:off x="11505135" y="1"/>
            <a:ext cx="12878867" cy="8527000"/>
          </a:xfrm>
          <a:prstGeom prst="rect">
            <a:avLst/>
          </a:prstGeom>
          <a:solidFill>
            <a:schemeClr val="lt1"/>
          </a:solidFill>
          <a:ln>
            <a:noFill/>
          </a:ln>
        </p:spPr>
      </p:pic>
      <p:cxnSp>
        <p:nvCxnSpPr>
          <p:cNvPr id="87" name="Google Shape;87;p17"/>
          <p:cNvCxnSpPr/>
          <p:nvPr/>
        </p:nvCxnSpPr>
        <p:spPr>
          <a:xfrm>
            <a:off x="1281005" y="3391741"/>
            <a:ext cx="0" cy="3098400"/>
          </a:xfrm>
          <a:prstGeom prst="straightConnector1">
            <a:avLst/>
          </a:prstGeom>
          <a:noFill/>
          <a:ln w="50800" cap="flat" cmpd="sng">
            <a:solidFill>
              <a:srgbClr val="FFC000"/>
            </a:solidFill>
            <a:prstDash val="solid"/>
            <a:round/>
            <a:headEnd type="none" w="sm" len="sm"/>
            <a:tailEnd type="none" w="sm" len="sm"/>
          </a:ln>
        </p:spPr>
      </p:cxnSp>
      <p:sp>
        <p:nvSpPr>
          <p:cNvPr id="88" name="Google Shape;88;p17"/>
          <p:cNvSpPr txBox="1"/>
          <p:nvPr/>
        </p:nvSpPr>
        <p:spPr>
          <a:xfrm>
            <a:off x="11505135" y="8709902"/>
            <a:ext cx="12248800" cy="5006098"/>
          </a:xfrm>
          <a:prstGeom prst="rect">
            <a:avLst/>
          </a:prstGeom>
          <a:noFill/>
          <a:ln>
            <a:noFill/>
          </a:ln>
        </p:spPr>
        <p:txBody>
          <a:bodyPr spcFirstLastPara="1" wrap="square" lIns="243800" tIns="243800" rIns="243800" bIns="243800" anchor="t" anchorCtr="0">
            <a:spAutoFit/>
          </a:bodyPr>
          <a:lstStyle/>
          <a:p>
            <a:pPr>
              <a:spcBef>
                <a:spcPts val="0"/>
              </a:spcBef>
            </a:pPr>
            <a:r>
              <a:rPr lang="ro" sz="5333" b="1" dirty="0">
                <a:solidFill>
                  <a:schemeClr val="accent1">
                    <a:lumMod val="75000"/>
                  </a:schemeClr>
                </a:solidFill>
              </a:rPr>
              <a:t>Deservește </a:t>
            </a:r>
            <a:endParaRPr sz="5333" b="1" dirty="0">
              <a:solidFill>
                <a:schemeClr val="accent1">
                  <a:lumMod val="75000"/>
                </a:schemeClr>
              </a:solidFill>
            </a:endParaRPr>
          </a:p>
          <a:p>
            <a:pPr marL="1219215" indent="-948279">
              <a:spcBef>
                <a:spcPts val="0"/>
              </a:spcBef>
              <a:buClr>
                <a:schemeClr val="dk2"/>
              </a:buClr>
              <a:buSzPts val="2000"/>
              <a:buChar char="●"/>
            </a:pPr>
            <a:r>
              <a:rPr lang="ro" sz="5333" dirty="0">
                <a:solidFill>
                  <a:schemeClr val="accent1">
                    <a:lumMod val="75000"/>
                  </a:schemeClr>
                </a:solidFill>
              </a:rPr>
              <a:t>peste 8.000 de blocuri și imobile</a:t>
            </a:r>
            <a:endParaRPr sz="5333" dirty="0">
              <a:solidFill>
                <a:schemeClr val="accent1">
                  <a:lumMod val="75000"/>
                </a:schemeClr>
              </a:solidFill>
            </a:endParaRPr>
          </a:p>
          <a:p>
            <a:pPr marL="1219215" indent="-948279">
              <a:spcBef>
                <a:spcPts val="0"/>
              </a:spcBef>
              <a:buClr>
                <a:schemeClr val="dk2"/>
              </a:buClr>
              <a:buSzPts val="2000"/>
              <a:buChar char="●"/>
            </a:pPr>
            <a:r>
              <a:rPr lang="ro" sz="5333" dirty="0">
                <a:solidFill>
                  <a:schemeClr val="accent1">
                    <a:lumMod val="75000"/>
                  </a:schemeClr>
                </a:solidFill>
              </a:rPr>
              <a:t>peste 1,15 milioane de locuitori</a:t>
            </a:r>
            <a:endParaRPr sz="5333" dirty="0">
              <a:solidFill>
                <a:schemeClr val="accent1">
                  <a:lumMod val="75000"/>
                </a:schemeClr>
              </a:solidFill>
            </a:endParaRPr>
          </a:p>
          <a:p>
            <a:pPr marL="1219215" indent="-948279">
              <a:spcBef>
                <a:spcPts val="0"/>
              </a:spcBef>
              <a:buClr>
                <a:schemeClr val="dk2"/>
              </a:buClr>
              <a:buSzPts val="2000"/>
              <a:buChar char="●"/>
            </a:pPr>
            <a:r>
              <a:rPr lang="ro" sz="5333" dirty="0">
                <a:solidFill>
                  <a:schemeClr val="accent1">
                    <a:lumMod val="75000"/>
                  </a:schemeClr>
                </a:solidFill>
              </a:rPr>
              <a:t>4.746 de instituții și agenți economici</a:t>
            </a:r>
            <a:endParaRPr sz="5333" dirty="0">
              <a:solidFill>
                <a:schemeClr val="accent1">
                  <a:lumMod val="75000"/>
                </a:schemeClr>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p:nvPr/>
        </p:nvSpPr>
        <p:spPr>
          <a:xfrm>
            <a:off x="-2" y="67211"/>
            <a:ext cx="24384003" cy="13716000"/>
          </a:xfrm>
          <a:prstGeom prst="rect">
            <a:avLst/>
          </a:prstGeom>
          <a:solidFill>
            <a:srgbClr val="022061"/>
          </a:solidFill>
          <a:ln>
            <a:noFill/>
          </a:ln>
        </p:spPr>
        <p:txBody>
          <a:bodyPr spcFirstLastPara="1" wrap="square" lIns="91400" tIns="45733" rIns="91400" bIns="45733" anchor="ctr" anchorCtr="0">
            <a:noAutofit/>
          </a:bodyPr>
          <a:lstStyle/>
          <a:p>
            <a:pPr algn="ctr">
              <a:spcBef>
                <a:spcPts val="0"/>
              </a:spcBef>
              <a:buClr>
                <a:srgbClr val="00174D"/>
              </a:buClr>
              <a:buSzPts val="2400"/>
            </a:pPr>
            <a:endParaRPr sz="6400">
              <a:solidFill>
                <a:schemeClr val="lt1"/>
              </a:solidFill>
            </a:endParaRPr>
          </a:p>
        </p:txBody>
      </p:sp>
      <p:sp>
        <p:nvSpPr>
          <p:cNvPr id="95" name="Google Shape;95;p18"/>
          <p:cNvSpPr txBox="1"/>
          <p:nvPr/>
        </p:nvSpPr>
        <p:spPr>
          <a:xfrm>
            <a:off x="653133" y="470640"/>
            <a:ext cx="23926400" cy="2221600"/>
          </a:xfrm>
          <a:prstGeom prst="rect">
            <a:avLst/>
          </a:prstGeom>
          <a:noFill/>
          <a:ln>
            <a:noFill/>
          </a:ln>
        </p:spPr>
        <p:txBody>
          <a:bodyPr spcFirstLastPara="1" wrap="square" lIns="243800" tIns="121933" rIns="243800" bIns="121933" anchor="t" anchorCtr="0">
            <a:noAutofit/>
          </a:bodyPr>
          <a:lstStyle/>
          <a:p>
            <a:pPr>
              <a:lnSpc>
                <a:spcPct val="100000"/>
              </a:lnSpc>
              <a:spcBef>
                <a:spcPts val="0"/>
              </a:spcBef>
              <a:buClr>
                <a:schemeClr val="lt1"/>
              </a:buClr>
              <a:buSzPts val="4000"/>
            </a:pPr>
            <a:r>
              <a:rPr lang="ro" sz="8000" b="1">
                <a:solidFill>
                  <a:schemeClr val="lt1"/>
                </a:solidFill>
                <a:latin typeface="Arial"/>
                <a:ea typeface="Arial"/>
                <a:cs typeface="Arial"/>
                <a:sym typeface="Arial"/>
              </a:rPr>
              <a:t>Conductele, vechi de 50-60 de ani</a:t>
            </a:r>
            <a:endParaRPr sz="8000" b="1">
              <a:solidFill>
                <a:schemeClr val="lt1"/>
              </a:solidFill>
              <a:latin typeface="Arial"/>
              <a:ea typeface="Arial"/>
              <a:cs typeface="Arial"/>
              <a:sym typeface="Arial"/>
            </a:endParaRPr>
          </a:p>
        </p:txBody>
      </p:sp>
      <p:pic>
        <p:nvPicPr>
          <p:cNvPr id="96" name="Google Shape;96;p18"/>
          <p:cNvPicPr preferRelativeResize="0"/>
          <p:nvPr/>
        </p:nvPicPr>
        <p:blipFill rotWithShape="1">
          <a:blip r:embed="rId3">
            <a:alphaModFix/>
          </a:blip>
          <a:srcRect/>
          <a:stretch/>
        </p:blipFill>
        <p:spPr>
          <a:xfrm>
            <a:off x="20369751" y="11990396"/>
            <a:ext cx="3556701" cy="1289304"/>
          </a:xfrm>
          <a:prstGeom prst="rect">
            <a:avLst/>
          </a:prstGeom>
          <a:noFill/>
          <a:ln>
            <a:noFill/>
          </a:ln>
        </p:spPr>
      </p:pic>
      <p:pic>
        <p:nvPicPr>
          <p:cNvPr id="97" name="Google Shape;97;p18"/>
          <p:cNvPicPr preferRelativeResize="0"/>
          <p:nvPr/>
        </p:nvPicPr>
        <p:blipFill rotWithShape="1">
          <a:blip r:embed="rId4">
            <a:alphaModFix/>
          </a:blip>
          <a:srcRect/>
          <a:stretch/>
        </p:blipFill>
        <p:spPr>
          <a:xfrm>
            <a:off x="279703" y="2254403"/>
            <a:ext cx="16541949" cy="11025275"/>
          </a:xfrm>
          <a:prstGeom prst="rect">
            <a:avLst/>
          </a:prstGeom>
          <a:noFill/>
          <a:ln>
            <a:noFill/>
          </a:ln>
        </p:spPr>
      </p:pic>
      <p:pic>
        <p:nvPicPr>
          <p:cNvPr id="98" name="Google Shape;98;p18"/>
          <p:cNvPicPr preferRelativeResize="0"/>
          <p:nvPr/>
        </p:nvPicPr>
        <p:blipFill rotWithShape="1">
          <a:blip r:embed="rId5">
            <a:alphaModFix/>
          </a:blip>
          <a:srcRect/>
          <a:stretch/>
        </p:blipFill>
        <p:spPr>
          <a:xfrm>
            <a:off x="17041990" y="2269465"/>
            <a:ext cx="6884485" cy="4588536"/>
          </a:xfrm>
          <a:prstGeom prst="rect">
            <a:avLst/>
          </a:prstGeom>
          <a:noFill/>
          <a:ln>
            <a:noFill/>
          </a:ln>
        </p:spPr>
      </p:pic>
      <p:pic>
        <p:nvPicPr>
          <p:cNvPr id="99" name="Google Shape;99;p18"/>
          <p:cNvPicPr preferRelativeResize="0"/>
          <p:nvPr/>
        </p:nvPicPr>
        <p:blipFill rotWithShape="1">
          <a:blip r:embed="rId6">
            <a:alphaModFix/>
          </a:blip>
          <a:srcRect/>
          <a:stretch/>
        </p:blipFill>
        <p:spPr>
          <a:xfrm>
            <a:off x="17099127" y="7071160"/>
            <a:ext cx="6856387" cy="456980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9"/>
          <p:cNvSpPr txBox="1">
            <a:spLocks noGrp="1"/>
          </p:cNvSpPr>
          <p:nvPr>
            <p:ph type="subTitle" idx="1"/>
          </p:nvPr>
        </p:nvSpPr>
        <p:spPr>
          <a:xfrm>
            <a:off x="1637867" y="2488933"/>
            <a:ext cx="20514400" cy="2252000"/>
          </a:xfrm>
          <a:prstGeom prst="rect">
            <a:avLst/>
          </a:prstGeom>
          <a:noFill/>
          <a:ln>
            <a:noFill/>
          </a:ln>
        </p:spPr>
        <p:txBody>
          <a:bodyPr spcFirstLastPara="1" wrap="square" lIns="91400" tIns="91400" rIns="91400" bIns="91400" anchor="t" anchorCtr="0">
            <a:noAutofit/>
          </a:bodyPr>
          <a:lstStyle/>
          <a:p>
            <a:pPr marL="1219215" indent="-948279" algn="l">
              <a:lnSpc>
                <a:spcPct val="90000"/>
              </a:lnSpc>
              <a:buSzPts val="2000"/>
              <a:buChar char="●"/>
            </a:pPr>
            <a:r>
              <a:rPr lang="ro" sz="5333" dirty="0"/>
              <a:t>232 km de rețea primară înlocuită (24,3%)</a:t>
            </a:r>
            <a:endParaRPr sz="5333" dirty="0"/>
          </a:p>
          <a:p>
            <a:pPr marL="1219215" indent="-948279" algn="l">
              <a:lnSpc>
                <a:spcPct val="90000"/>
              </a:lnSpc>
              <a:buSzPts val="2000"/>
              <a:buChar char="●"/>
            </a:pPr>
            <a:r>
              <a:rPr lang="ro" sz="5333" dirty="0"/>
              <a:t>338,7 km de rețea secundară înlocuită (11,4%)</a:t>
            </a:r>
            <a:endParaRPr sz="5333" dirty="0"/>
          </a:p>
        </p:txBody>
      </p:sp>
      <p:cxnSp>
        <p:nvCxnSpPr>
          <p:cNvPr id="106" name="Google Shape;106;p19"/>
          <p:cNvCxnSpPr/>
          <p:nvPr/>
        </p:nvCxnSpPr>
        <p:spPr>
          <a:xfrm>
            <a:off x="1277507" y="2488928"/>
            <a:ext cx="0" cy="2252000"/>
          </a:xfrm>
          <a:prstGeom prst="straightConnector1">
            <a:avLst/>
          </a:prstGeom>
          <a:noFill/>
          <a:ln w="50800" cap="flat" cmpd="sng">
            <a:solidFill>
              <a:srgbClr val="FFC000"/>
            </a:solidFill>
            <a:prstDash val="solid"/>
            <a:round/>
            <a:headEnd type="none" w="sm" len="sm"/>
            <a:tailEnd type="none" w="sm" len="sm"/>
          </a:ln>
        </p:spPr>
      </p:cxnSp>
      <p:sp>
        <p:nvSpPr>
          <p:cNvPr id="107" name="Google Shape;107;p19"/>
          <p:cNvSpPr txBox="1"/>
          <p:nvPr/>
        </p:nvSpPr>
        <p:spPr>
          <a:xfrm>
            <a:off x="1277533" y="712136"/>
            <a:ext cx="21702400" cy="2000800"/>
          </a:xfrm>
          <a:prstGeom prst="rect">
            <a:avLst/>
          </a:prstGeom>
          <a:noFill/>
          <a:ln>
            <a:noFill/>
          </a:ln>
        </p:spPr>
        <p:txBody>
          <a:bodyPr spcFirstLastPara="1" wrap="square" lIns="0" tIns="0" rIns="0" bIns="0" anchor="t" anchorCtr="0">
            <a:noAutofit/>
          </a:bodyPr>
          <a:lstStyle/>
          <a:p>
            <a:pPr>
              <a:lnSpc>
                <a:spcPct val="100000"/>
              </a:lnSpc>
              <a:spcBef>
                <a:spcPts val="0"/>
              </a:spcBef>
              <a:buClr>
                <a:srgbClr val="022061"/>
              </a:buClr>
              <a:buSzPts val="3400"/>
            </a:pPr>
            <a:r>
              <a:rPr lang="ro" sz="8000" b="1">
                <a:solidFill>
                  <a:srgbClr val="022061"/>
                </a:solidFill>
                <a:latin typeface="Arial"/>
                <a:ea typeface="Arial"/>
                <a:cs typeface="Arial"/>
                <a:sym typeface="Arial"/>
              </a:rPr>
              <a:t>Cât am modernizat din 2020 până în prezent</a:t>
            </a:r>
            <a:endParaRPr sz="8000" b="1">
              <a:solidFill>
                <a:srgbClr val="022061"/>
              </a:solidFill>
              <a:latin typeface="Arial"/>
              <a:ea typeface="Arial"/>
              <a:cs typeface="Arial"/>
              <a:sym typeface="Arial"/>
            </a:endParaRPr>
          </a:p>
        </p:txBody>
      </p:sp>
      <p:pic>
        <p:nvPicPr>
          <p:cNvPr id="108" name="Google Shape;108;p19" title="Puncte obținute"/>
          <p:cNvPicPr preferRelativeResize="0"/>
          <p:nvPr/>
        </p:nvPicPr>
        <p:blipFill rotWithShape="1">
          <a:blip r:embed="rId3">
            <a:alphaModFix/>
          </a:blip>
          <a:srcRect l="-6940" b="3521"/>
          <a:stretch/>
        </p:blipFill>
        <p:spPr>
          <a:xfrm>
            <a:off x="12375068" y="6980668"/>
            <a:ext cx="8826936" cy="6735331"/>
          </a:xfrm>
          <a:prstGeom prst="rect">
            <a:avLst/>
          </a:prstGeom>
          <a:noFill/>
          <a:ln>
            <a:noFill/>
          </a:ln>
        </p:spPr>
      </p:pic>
      <p:pic>
        <p:nvPicPr>
          <p:cNvPr id="109" name="Google Shape;109;p19" title="Puncte obținute"/>
          <p:cNvPicPr preferRelativeResize="0"/>
          <p:nvPr/>
        </p:nvPicPr>
        <p:blipFill rotWithShape="1">
          <a:blip r:embed="rId4">
            <a:alphaModFix/>
          </a:blip>
          <a:srcRect b="6812"/>
          <a:stretch/>
        </p:blipFill>
        <p:spPr>
          <a:xfrm>
            <a:off x="2253400" y="6734665"/>
            <a:ext cx="9447600" cy="673533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21"/>
          <p:cNvPicPr preferRelativeResize="0"/>
          <p:nvPr/>
        </p:nvPicPr>
        <p:blipFill rotWithShape="1">
          <a:blip r:embed="rId3">
            <a:alphaModFix/>
          </a:blip>
          <a:srcRect/>
          <a:stretch/>
        </p:blipFill>
        <p:spPr>
          <a:xfrm>
            <a:off x="20059052" y="11619032"/>
            <a:ext cx="3556701" cy="2000645"/>
          </a:xfrm>
          <a:prstGeom prst="rect">
            <a:avLst/>
          </a:prstGeom>
          <a:noFill/>
          <a:ln>
            <a:noFill/>
          </a:ln>
        </p:spPr>
      </p:pic>
      <p:pic>
        <p:nvPicPr>
          <p:cNvPr id="125" name="Google Shape;125;p21" title="Puncte obținute"/>
          <p:cNvPicPr preferRelativeResize="0"/>
          <p:nvPr/>
        </p:nvPicPr>
        <p:blipFill>
          <a:blip r:embed="rId4">
            <a:alphaModFix/>
          </a:blip>
          <a:stretch>
            <a:fillRect/>
          </a:stretch>
        </p:blipFill>
        <p:spPr>
          <a:xfrm>
            <a:off x="539400" y="1784333"/>
            <a:ext cx="18696512" cy="11560667"/>
          </a:xfrm>
          <a:prstGeom prst="rect">
            <a:avLst/>
          </a:prstGeom>
          <a:noFill/>
          <a:ln>
            <a:noFill/>
          </a:ln>
        </p:spPr>
      </p:pic>
      <p:sp>
        <p:nvSpPr>
          <p:cNvPr id="126" name="Google Shape;126;p21"/>
          <p:cNvSpPr txBox="1"/>
          <p:nvPr/>
        </p:nvSpPr>
        <p:spPr>
          <a:xfrm>
            <a:off x="996067" y="426728"/>
            <a:ext cx="22620000" cy="1183200"/>
          </a:xfrm>
          <a:prstGeom prst="rect">
            <a:avLst/>
          </a:prstGeom>
          <a:noFill/>
          <a:ln>
            <a:noFill/>
          </a:ln>
        </p:spPr>
        <p:txBody>
          <a:bodyPr spcFirstLastPara="1" wrap="square" lIns="0" tIns="0" rIns="0" bIns="0" anchor="t" anchorCtr="0">
            <a:noAutofit/>
          </a:bodyPr>
          <a:lstStyle/>
          <a:p>
            <a:pPr>
              <a:lnSpc>
                <a:spcPct val="100000"/>
              </a:lnSpc>
              <a:spcBef>
                <a:spcPts val="0"/>
              </a:spcBef>
              <a:buClr>
                <a:srgbClr val="022061"/>
              </a:buClr>
              <a:buSzPts val="3400"/>
            </a:pPr>
            <a:r>
              <a:rPr lang="ro" sz="8000" b="1">
                <a:solidFill>
                  <a:srgbClr val="022061"/>
                </a:solidFill>
                <a:latin typeface="Arial"/>
                <a:ea typeface="Arial"/>
                <a:cs typeface="Arial"/>
                <a:sym typeface="Arial"/>
              </a:rPr>
              <a:t>Cât am modernizat din 2020 până în prezent</a:t>
            </a:r>
            <a:endParaRPr sz="8000" b="1">
              <a:solidFill>
                <a:srgbClr val="02206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4D5E9-7044-4384-AB4F-B2EE52F5FB0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5DCD89B-A009-373D-32C5-5749CD9B3926}"/>
              </a:ext>
            </a:extLst>
          </p:cNvPr>
          <p:cNvSpPr txBox="1"/>
          <p:nvPr/>
        </p:nvSpPr>
        <p:spPr>
          <a:xfrm>
            <a:off x="805909" y="4872376"/>
            <a:ext cx="23252626" cy="852919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endParaRPr lang="ro-RO" sz="4400" dirty="0"/>
          </a:p>
          <a:p>
            <a:pPr lvl="0"/>
            <a:r>
              <a:rPr lang="ro-RO" sz="4400" dirty="0"/>
              <a:t>Problemă: costul ridicat al gigacaloriei vândute de ELCEN. Termoenergetica cumpără de la Elcen cu 485 lei gigacaloria, un preț de producție mare realizat cu echipamente din anii 60. Practic, toată ineficiența lor o exportă în preț către Termoenergetica.   </a:t>
            </a:r>
          </a:p>
          <a:p>
            <a:pPr lvl="0"/>
            <a:endParaRPr lang="ro-RO" sz="4400" dirty="0"/>
          </a:p>
          <a:p>
            <a:pPr lvl="0"/>
            <a:r>
              <a:rPr lang="ro-RO" sz="4400" dirty="0"/>
              <a:t>La costul gigacaloriei scumpe a ELCEN se mai adaugă costuri de transport, distribuţie şi furnizare către populație. Toate acestea duc </a:t>
            </a:r>
            <a:r>
              <a:rPr lang="ro-RO" sz="4400" b="1" dirty="0"/>
              <a:t>costul real al gigacaloriei</a:t>
            </a:r>
            <a:r>
              <a:rPr lang="ro-RO" sz="4400" dirty="0"/>
              <a:t>, </a:t>
            </a:r>
            <a:r>
              <a:rPr lang="ro-RO" sz="4400" b="1" dirty="0"/>
              <a:t>undeva spre 920 de lei</a:t>
            </a:r>
            <a:r>
              <a:rPr lang="ro-RO" sz="4400" dirty="0"/>
              <a:t>. Iar de la </a:t>
            </a:r>
            <a:r>
              <a:rPr lang="ro-RO" sz="4400" b="1" dirty="0"/>
              <a:t>populație se încasează 330 de lei</a:t>
            </a:r>
            <a:r>
              <a:rPr lang="ro-RO" sz="4400" dirty="0"/>
              <a:t>. Preț mincinos, social, plafonat politic, care nu are nicio legătură cu realitatea. </a:t>
            </a:r>
          </a:p>
          <a:p>
            <a:pPr lvl="0"/>
            <a:endParaRPr lang="ro-RO" sz="4400" dirty="0"/>
          </a:p>
        </p:txBody>
      </p:sp>
      <p:sp>
        <p:nvSpPr>
          <p:cNvPr id="6" name="TextBox 5">
            <a:extLst>
              <a:ext uri="{FF2B5EF4-FFF2-40B4-BE49-F238E27FC236}">
                <a16:creationId xmlns:a16="http://schemas.microsoft.com/office/drawing/2014/main" id="{8EAAFD33-41E5-2549-C59E-808D600E2D0E}"/>
              </a:ext>
            </a:extLst>
          </p:cNvPr>
          <p:cNvSpPr txBox="1"/>
          <p:nvPr/>
        </p:nvSpPr>
        <p:spPr>
          <a:xfrm>
            <a:off x="1565329" y="893161"/>
            <a:ext cx="19849451" cy="3388172"/>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10000"/>
              </a:lnSpc>
              <a:spcAft>
                <a:spcPts val="800"/>
              </a:spcAft>
              <a:buNone/>
            </a:pPr>
            <a:r>
              <a:rPr lang="ro-RO" sz="6600" b="1" u="sng" kern="100" dirty="0">
                <a:solidFill>
                  <a:schemeClr val="tx1"/>
                </a:solidFill>
                <a:ea typeface="Aptos" panose="020B0004020202020204" pitchFamily="34" charset="0"/>
                <a:cs typeface="Times New Roman" panose="02020603050405020304" pitchFamily="18" charset="0"/>
              </a:rPr>
              <a:t>SOLUȚIA TEHNOLOGICĂ: CONTINUAREA ȘI ACCELERAREA </a:t>
            </a:r>
            <a:r>
              <a:rPr lang="ro-RO" sz="6600" b="1" u="sng" kern="100" dirty="0">
                <a:solidFill>
                  <a:srgbClr val="C00000"/>
                </a:solidFill>
                <a:ea typeface="Aptos" panose="020B0004020202020204" pitchFamily="34" charset="0"/>
                <a:cs typeface="Times New Roman" panose="02020603050405020304" pitchFamily="18" charset="0"/>
              </a:rPr>
              <a:t>INVESTIȚIILOR</a:t>
            </a:r>
            <a:r>
              <a:rPr lang="ro-RO" sz="6600" b="1" u="sng" kern="100" dirty="0">
                <a:solidFill>
                  <a:schemeClr val="tx1"/>
                </a:solidFill>
                <a:ea typeface="Aptos" panose="020B0004020202020204" pitchFamily="34" charset="0"/>
                <a:cs typeface="Times New Roman" panose="02020603050405020304" pitchFamily="18" charset="0"/>
              </a:rPr>
              <a:t> ÎN REȚEAUA DE </a:t>
            </a:r>
            <a:r>
              <a:rPr lang="ro-RO" sz="6600" b="1" u="sng" kern="100" dirty="0">
                <a:solidFill>
                  <a:srgbClr val="C00000"/>
                </a:solidFill>
                <a:ea typeface="Aptos" panose="020B0004020202020204" pitchFamily="34" charset="0"/>
                <a:cs typeface="Times New Roman" panose="02020603050405020304" pitchFamily="18" charset="0"/>
              </a:rPr>
              <a:t>PRODUCȚIE</a:t>
            </a:r>
            <a:endParaRPr lang="en-US" sz="8000" b="1" u="sng" kern="100" dirty="0">
              <a:solidFill>
                <a:srgbClr val="C00000"/>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64075157"/>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DA536-752B-A737-75AB-B23C9464D9E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82C9B26-CC59-75DB-ABD7-24ECD6CAA3B7}"/>
              </a:ext>
            </a:extLst>
          </p:cNvPr>
          <p:cNvSpPr txBox="1"/>
          <p:nvPr/>
        </p:nvSpPr>
        <p:spPr>
          <a:xfrm>
            <a:off x="565687" y="6858000"/>
            <a:ext cx="23252626" cy="799899"/>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lgn="ctr"/>
            <a:r>
              <a:rPr lang="ro-RO" sz="4400" dirty="0"/>
              <a:t>CARE ESTE STADIUL INVESTIȚIILOR ELCEN?</a:t>
            </a:r>
          </a:p>
        </p:txBody>
      </p:sp>
      <p:sp>
        <p:nvSpPr>
          <p:cNvPr id="6" name="TextBox 5">
            <a:extLst>
              <a:ext uri="{FF2B5EF4-FFF2-40B4-BE49-F238E27FC236}">
                <a16:creationId xmlns:a16="http://schemas.microsoft.com/office/drawing/2014/main" id="{E4A4AB51-5A59-C087-959D-7928B0EF3843}"/>
              </a:ext>
            </a:extLst>
          </p:cNvPr>
          <p:cNvSpPr txBox="1"/>
          <p:nvPr/>
        </p:nvSpPr>
        <p:spPr>
          <a:xfrm>
            <a:off x="1565329" y="893161"/>
            <a:ext cx="19849451" cy="227094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10000"/>
              </a:lnSpc>
              <a:spcAft>
                <a:spcPts val="800"/>
              </a:spcAft>
              <a:buNone/>
            </a:pPr>
            <a:r>
              <a:rPr lang="ro-RO" sz="6600" b="1" u="sng" kern="100" dirty="0">
                <a:solidFill>
                  <a:schemeClr val="tx1"/>
                </a:solidFill>
                <a:ea typeface="Aptos" panose="020B0004020202020204" pitchFamily="34" charset="0"/>
                <a:cs typeface="Times New Roman" panose="02020603050405020304" pitchFamily="18" charset="0"/>
              </a:rPr>
              <a:t>SOLUȚIA TEHNOLGICĂ: CONTINUAREA ȘI ACCELERAREA </a:t>
            </a:r>
            <a:r>
              <a:rPr lang="ro-RO" sz="6600" b="1" u="sng" kern="100" dirty="0">
                <a:solidFill>
                  <a:srgbClr val="C00000"/>
                </a:solidFill>
                <a:ea typeface="Aptos" panose="020B0004020202020204" pitchFamily="34" charset="0"/>
                <a:cs typeface="Times New Roman" panose="02020603050405020304" pitchFamily="18" charset="0"/>
              </a:rPr>
              <a:t>INVESTIȚIILOR</a:t>
            </a:r>
            <a:r>
              <a:rPr lang="ro-RO" sz="6600" b="1" u="sng" kern="100" dirty="0">
                <a:solidFill>
                  <a:schemeClr val="tx1"/>
                </a:solidFill>
                <a:ea typeface="Aptos" panose="020B0004020202020204" pitchFamily="34" charset="0"/>
                <a:cs typeface="Times New Roman" panose="02020603050405020304" pitchFamily="18" charset="0"/>
              </a:rPr>
              <a:t> ÎN REȚEAUA DE </a:t>
            </a:r>
            <a:r>
              <a:rPr lang="ro-RO" sz="6600" b="1" u="sng" kern="100" dirty="0">
                <a:solidFill>
                  <a:srgbClr val="C00000"/>
                </a:solidFill>
                <a:ea typeface="Aptos" panose="020B0004020202020204" pitchFamily="34" charset="0"/>
                <a:cs typeface="Times New Roman" panose="02020603050405020304" pitchFamily="18" charset="0"/>
              </a:rPr>
              <a:t>PRODUCȚIE</a:t>
            </a:r>
            <a:endParaRPr lang="en-US" sz="8000" b="1" u="sng" kern="100" dirty="0">
              <a:solidFill>
                <a:srgbClr val="C00000"/>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2415250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010C9-79E6-15B3-0847-7FAC95271E8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1DE7CB-21EB-85A6-E8E4-01DC9724CFBE}"/>
              </a:ext>
            </a:extLst>
          </p:cNvPr>
          <p:cNvSpPr txBox="1"/>
          <p:nvPr/>
        </p:nvSpPr>
        <p:spPr>
          <a:xfrm>
            <a:off x="805909" y="4872376"/>
            <a:ext cx="23252626" cy="543982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r>
              <a:rPr lang="ro-RO" sz="4800" dirty="0"/>
              <a:t>Această împărțire între Ministerul Energiei și Primăria capitalei este anormală, pentru că piața de termie pentru aceste două companii este doar una, Bucureștiul. </a:t>
            </a:r>
          </a:p>
          <a:p>
            <a:pPr lvl="0"/>
            <a:endParaRPr lang="ro-RO" sz="4800" dirty="0"/>
          </a:p>
          <a:p>
            <a:pPr lvl="0"/>
            <a:r>
              <a:rPr lang="ro-RO" sz="4800" dirty="0"/>
              <a:t>De ani de zile se fac comisii, evaluări, memorandumuri și negocieri. A intrat în faliment RADET, Guvernul a salvat de la faliment ELCEN. Dacă va intra în faliment şi Termoenergetica, mai are, astăzi, Guvernul banii necesari să salveze de la faliment ELCEN încă o dată?</a:t>
            </a:r>
          </a:p>
        </p:txBody>
      </p:sp>
      <p:sp>
        <p:nvSpPr>
          <p:cNvPr id="6" name="TextBox 5">
            <a:extLst>
              <a:ext uri="{FF2B5EF4-FFF2-40B4-BE49-F238E27FC236}">
                <a16:creationId xmlns:a16="http://schemas.microsoft.com/office/drawing/2014/main" id="{DFA977CE-6AD9-435E-2BE7-0D3C2A2CADDF}"/>
              </a:ext>
            </a:extLst>
          </p:cNvPr>
          <p:cNvSpPr txBox="1"/>
          <p:nvPr/>
        </p:nvSpPr>
        <p:spPr>
          <a:xfrm>
            <a:off x="1565329" y="893161"/>
            <a:ext cx="19849451" cy="115371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10000"/>
              </a:lnSpc>
              <a:spcAft>
                <a:spcPts val="800"/>
              </a:spcAft>
              <a:buNone/>
            </a:pPr>
            <a:r>
              <a:rPr lang="ro-RO" sz="6600" b="1" u="sng" kern="100" dirty="0">
                <a:solidFill>
                  <a:schemeClr val="tx1"/>
                </a:solidFill>
                <a:ea typeface="Aptos" panose="020B0004020202020204" pitchFamily="34" charset="0"/>
                <a:cs typeface="Times New Roman" panose="02020603050405020304" pitchFamily="18" charset="0"/>
              </a:rPr>
              <a:t>ABSURDUL CALENDARULUI</a:t>
            </a:r>
            <a:endParaRPr lang="en-US" sz="8000" b="1" u="sng" kern="100" dirty="0">
              <a:solidFill>
                <a:srgbClr val="C00000"/>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56793897"/>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95A95-1819-3577-B8F3-BB83C3B7856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7A21E3E-936C-2053-C781-9E95D046D096}"/>
              </a:ext>
            </a:extLst>
          </p:cNvPr>
          <p:cNvSpPr txBox="1"/>
          <p:nvPr/>
        </p:nvSpPr>
        <p:spPr>
          <a:xfrm>
            <a:off x="759414" y="3013872"/>
            <a:ext cx="23252626" cy="10506018"/>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ro-RO" sz="4800" b="1" dirty="0"/>
              <a:t>Ianuarie 2024: Acordul de principiu</a:t>
            </a:r>
            <a:endParaRPr lang="ro-RO" sz="4800" dirty="0"/>
          </a:p>
          <a:p>
            <a:pPr lvl="0"/>
            <a:r>
              <a:rPr lang="ro-RO" sz="4800" dirty="0"/>
              <a:t>31 ianuarie 2024: Guvernul României adoptă Memorandumul pentru realizarea SACET în Municipiul București — momentul de start oficial al proiectului de fuziune ELCEN–Termoenergetica.</a:t>
            </a:r>
            <a:endParaRPr lang="en-US" sz="4800" dirty="0"/>
          </a:p>
          <a:p>
            <a:pPr lvl="0"/>
            <a:endParaRPr lang="ro-RO" sz="4800" dirty="0"/>
          </a:p>
          <a:p>
            <a:r>
              <a:rPr lang="ro-RO" sz="4800" b="1" dirty="0"/>
              <a:t>Slide 2 — Martie–Mai 2024: Votul local și Acordul de Asociere</a:t>
            </a:r>
            <a:endParaRPr lang="ro-RO" sz="4800" dirty="0"/>
          </a:p>
          <a:p>
            <a:pPr lvl="0"/>
            <a:r>
              <a:rPr lang="ro-RO" sz="4800" dirty="0"/>
              <a:t>Martie 2024: CGMB aprobă la nivel local intenția de fuziune.</a:t>
            </a:r>
          </a:p>
          <a:p>
            <a:pPr lvl="0"/>
            <a:r>
              <a:rPr lang="ro-RO" sz="4800" dirty="0"/>
              <a:t>Mai 2024: Se semnează Acordul de asociere între ELCEN, Termoenergetica și ADI București-Ilfov.</a:t>
            </a:r>
          </a:p>
          <a:p>
            <a:pPr lvl="0"/>
            <a:r>
              <a:rPr lang="ro-RO" sz="4800" dirty="0"/>
              <a:t>Se stabilește primul calendar asumat de management, cu ținta finală pentru finalul iernii 2026.</a:t>
            </a:r>
          </a:p>
        </p:txBody>
      </p:sp>
      <p:sp>
        <p:nvSpPr>
          <p:cNvPr id="6" name="TextBox 5">
            <a:extLst>
              <a:ext uri="{FF2B5EF4-FFF2-40B4-BE49-F238E27FC236}">
                <a16:creationId xmlns:a16="http://schemas.microsoft.com/office/drawing/2014/main" id="{25C20CA3-6DBF-A017-F4E3-F5EEA8C35006}"/>
              </a:ext>
            </a:extLst>
          </p:cNvPr>
          <p:cNvSpPr txBox="1"/>
          <p:nvPr/>
        </p:nvSpPr>
        <p:spPr>
          <a:xfrm>
            <a:off x="1565329" y="893161"/>
            <a:ext cx="19849451" cy="115371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10000"/>
              </a:lnSpc>
              <a:spcAft>
                <a:spcPts val="800"/>
              </a:spcAft>
              <a:buNone/>
            </a:pPr>
            <a:r>
              <a:rPr lang="ro-RO" sz="6600" b="1" u="sng" kern="100" dirty="0">
                <a:solidFill>
                  <a:schemeClr val="tx1"/>
                </a:solidFill>
                <a:ea typeface="Aptos" panose="020B0004020202020204" pitchFamily="34" charset="0"/>
                <a:cs typeface="Times New Roman" panose="02020603050405020304" pitchFamily="18" charset="0"/>
              </a:rPr>
              <a:t>ABSURDUL CALENDARULUI</a:t>
            </a:r>
            <a:endParaRPr lang="en-US" sz="8000" b="1" u="sng" kern="100" dirty="0">
              <a:solidFill>
                <a:srgbClr val="C00000"/>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4280724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009DD-EBE6-2123-41E3-2589A9FF612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4716FE3-5E52-E11D-DF42-232AE08615CC}"/>
              </a:ext>
            </a:extLst>
          </p:cNvPr>
          <p:cNvSpPr txBox="1"/>
          <p:nvPr/>
        </p:nvSpPr>
        <p:spPr>
          <a:xfrm>
            <a:off x="759414" y="3013872"/>
            <a:ext cx="23252626" cy="10506018"/>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ro-RO" sz="4800" b="1" dirty="0"/>
              <a:t>August 2024 – Primăvara 2025: Evaluarea activelor și blocajul datoriilor</a:t>
            </a:r>
            <a:endParaRPr lang="en-US" sz="4800" b="1" dirty="0"/>
          </a:p>
          <a:p>
            <a:endParaRPr lang="ro-RO" sz="4800" dirty="0"/>
          </a:p>
          <a:p>
            <a:pPr lvl="0"/>
            <a:r>
              <a:rPr lang="ro-RO" sz="4800" dirty="0"/>
              <a:t>ELCEN scoate la licitație contractul de audit și evaluare a activelor (CET-uri); 6 companii mari depun oferte, dar contractul rămâne nesemnat — ADI Termo nu are fondurile necesare pentru a se asocia.</a:t>
            </a:r>
            <a:endParaRPr lang="en-US" sz="4800" dirty="0"/>
          </a:p>
          <a:p>
            <a:pPr lvl="0"/>
            <a:endParaRPr lang="ro-RO" sz="4800" dirty="0"/>
          </a:p>
          <a:p>
            <a:pPr lvl="0"/>
            <a:r>
              <a:rPr lang="ro-RO" sz="4800" dirty="0"/>
              <a:t>Procesul se blochează din cauza datoriilor de peste 1 miliard de lei dintre ELCEN și Termoenergetica.</a:t>
            </a:r>
            <a:endParaRPr lang="en-US" sz="4800" dirty="0"/>
          </a:p>
          <a:p>
            <a:pPr lvl="0"/>
            <a:endParaRPr lang="ro-RO" sz="4800" dirty="0"/>
          </a:p>
          <a:p>
            <a:pPr lvl="0"/>
            <a:r>
              <a:rPr lang="ro-RO" sz="4800" dirty="0"/>
              <a:t>Ministerul Energiei avertizează că o fuziune clasică, cu conturi blocate, ar putea pune în pericol finanțările europene pentru modernizarea turbinelor.</a:t>
            </a:r>
          </a:p>
        </p:txBody>
      </p:sp>
      <p:sp>
        <p:nvSpPr>
          <p:cNvPr id="6" name="TextBox 5">
            <a:extLst>
              <a:ext uri="{FF2B5EF4-FFF2-40B4-BE49-F238E27FC236}">
                <a16:creationId xmlns:a16="http://schemas.microsoft.com/office/drawing/2014/main" id="{B0209D9C-6DF8-7663-B1C8-FDCB2980C8DC}"/>
              </a:ext>
            </a:extLst>
          </p:cNvPr>
          <p:cNvSpPr txBox="1"/>
          <p:nvPr/>
        </p:nvSpPr>
        <p:spPr>
          <a:xfrm>
            <a:off x="1565329" y="893161"/>
            <a:ext cx="19849451" cy="115371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10000"/>
              </a:lnSpc>
              <a:spcAft>
                <a:spcPts val="800"/>
              </a:spcAft>
              <a:buNone/>
            </a:pPr>
            <a:r>
              <a:rPr lang="ro-RO" sz="6600" b="1" u="sng" kern="100" dirty="0">
                <a:solidFill>
                  <a:schemeClr val="tx1"/>
                </a:solidFill>
                <a:ea typeface="Aptos" panose="020B0004020202020204" pitchFamily="34" charset="0"/>
                <a:cs typeface="Times New Roman" panose="02020603050405020304" pitchFamily="18" charset="0"/>
              </a:rPr>
              <a:t>ABSURDUL CALENDARULUI</a:t>
            </a:r>
            <a:endParaRPr lang="en-US" sz="8000" b="1" u="sng" kern="100" dirty="0">
              <a:solidFill>
                <a:srgbClr val="C00000"/>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5814797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00F2F-EFA5-7B9D-393D-4CAC3F7ACF9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3DEDB2C-7FE7-F318-1958-E7C26181CD1C}"/>
              </a:ext>
            </a:extLst>
          </p:cNvPr>
          <p:cNvSpPr txBox="1"/>
          <p:nvPr/>
        </p:nvSpPr>
        <p:spPr>
          <a:xfrm>
            <a:off x="759414" y="3013872"/>
            <a:ext cx="23252626" cy="9437007"/>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ro-RO" sz="4800" b="1" dirty="0"/>
              <a:t>Iulie 2025: HCGMB nr. 271/2025 — Schimbarea strategiei</a:t>
            </a:r>
            <a:endParaRPr lang="en-US" sz="4800" b="1" dirty="0"/>
          </a:p>
          <a:p>
            <a:endParaRPr lang="ro-RO" sz="4800" dirty="0"/>
          </a:p>
          <a:p>
            <a:pPr lvl="0"/>
            <a:r>
              <a:rPr lang="ro-RO" sz="4800" dirty="0"/>
              <a:t>Fuziunea clasică e blocată în audit și datorii comerciale; Primarul General și CGMB renunță la această abordare și trec la strategia preluării directe a controlului.</a:t>
            </a:r>
            <a:endParaRPr lang="en-US" sz="4800" dirty="0"/>
          </a:p>
          <a:p>
            <a:pPr lvl="0"/>
            <a:endParaRPr lang="ro-RO" sz="4800" dirty="0"/>
          </a:p>
          <a:p>
            <a:pPr lvl="0"/>
            <a:r>
              <a:rPr lang="ro-RO" sz="4800" dirty="0"/>
              <a:t>CGMB adoptă hotărârea pentru preluarea acțiunilor ELCEN (conform OUG 61/2017) și pregătește planul tehnic și financiar (inclusiv fundamentarea unui împrumut pentru capitalizarea rețelei).</a:t>
            </a:r>
          </a:p>
          <a:p>
            <a:pPr lvl="0"/>
            <a:r>
              <a:rPr lang="ro-RO" sz="4800" dirty="0"/>
              <a:t>Acest pas devine baza legală pe care Guvernul va aproba, un an mai târziu, memorandumul din mai 2026.</a:t>
            </a:r>
          </a:p>
        </p:txBody>
      </p:sp>
      <p:sp>
        <p:nvSpPr>
          <p:cNvPr id="6" name="TextBox 5">
            <a:extLst>
              <a:ext uri="{FF2B5EF4-FFF2-40B4-BE49-F238E27FC236}">
                <a16:creationId xmlns:a16="http://schemas.microsoft.com/office/drawing/2014/main" id="{739258BA-4BCA-DFB5-0650-A31ADBF00702}"/>
              </a:ext>
            </a:extLst>
          </p:cNvPr>
          <p:cNvSpPr txBox="1"/>
          <p:nvPr/>
        </p:nvSpPr>
        <p:spPr>
          <a:xfrm>
            <a:off x="1565329" y="893161"/>
            <a:ext cx="19849451" cy="115371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10000"/>
              </a:lnSpc>
              <a:spcAft>
                <a:spcPts val="800"/>
              </a:spcAft>
              <a:buNone/>
            </a:pPr>
            <a:r>
              <a:rPr lang="ro-RO" sz="6600" b="1" u="sng" kern="100" dirty="0">
                <a:solidFill>
                  <a:schemeClr val="tx1"/>
                </a:solidFill>
                <a:ea typeface="Aptos" panose="020B0004020202020204" pitchFamily="34" charset="0"/>
                <a:cs typeface="Times New Roman" panose="02020603050405020304" pitchFamily="18" charset="0"/>
              </a:rPr>
              <a:t>ABSURDUL CALENDARULUI</a:t>
            </a:r>
            <a:endParaRPr lang="en-US" sz="8000" b="1" u="sng" kern="100" dirty="0">
              <a:solidFill>
                <a:srgbClr val="C00000"/>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6390191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E4653-D562-DBCB-DE96-3E6E48B1948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C4EE332-ABD9-EBC9-DBFA-F4E77A3C66C7}"/>
              </a:ext>
            </a:extLst>
          </p:cNvPr>
          <p:cNvSpPr txBox="1"/>
          <p:nvPr/>
        </p:nvSpPr>
        <p:spPr>
          <a:xfrm>
            <a:off x="836905" y="3571811"/>
            <a:ext cx="23252626" cy="7811947"/>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ro-RO" sz="4800" b="1" dirty="0"/>
              <a:t>Mai 2026: </a:t>
            </a:r>
            <a:r>
              <a:rPr lang="en-US" sz="4800" dirty="0" err="1"/>
              <a:t>Consiliul</a:t>
            </a:r>
            <a:r>
              <a:rPr lang="en-US" sz="4800" dirty="0"/>
              <a:t> Gen</a:t>
            </a:r>
            <a:r>
              <a:rPr lang="ro-RO" sz="4800" dirty="0"/>
              <a:t>e</a:t>
            </a:r>
            <a:r>
              <a:rPr lang="en-US" sz="4800" dirty="0" err="1"/>
              <a:t>ral</a:t>
            </a:r>
            <a:r>
              <a:rPr lang="en-US" sz="4800" dirty="0"/>
              <a:t> </a:t>
            </a:r>
            <a:r>
              <a:rPr lang="en-US" sz="4800" dirty="0" err="1"/>
              <a:t>opteaz</a:t>
            </a:r>
            <a:r>
              <a:rPr lang="ro-RO" sz="4800" dirty="0"/>
              <a:t>ă în unanimitate pentru transferul direct de acțiuni</a:t>
            </a:r>
          </a:p>
          <a:p>
            <a:pPr lvl="0"/>
            <a:endParaRPr lang="en-US" sz="4800" dirty="0"/>
          </a:p>
          <a:p>
            <a:pPr lvl="0"/>
            <a:r>
              <a:rPr lang="ro-RO" sz="4800" dirty="0"/>
              <a:t>28 mai 2026: Guvernul adoptă un nou Memorandum de principiu, ce stabilește etapele preluării pachetului de acțiuni ELCEN de către Municipiul București.</a:t>
            </a:r>
            <a:endParaRPr lang="en-US" sz="4800" dirty="0"/>
          </a:p>
          <a:p>
            <a:pPr lvl="0"/>
            <a:endParaRPr lang="ro-RO" sz="4800" dirty="0"/>
          </a:p>
          <a:p>
            <a:pPr lvl="0"/>
            <a:r>
              <a:rPr lang="ro-RO" sz="4800" dirty="0"/>
              <a:t>Procesul e coordonat de șeful Cancelariei Primului Ministru; statul cedează controlul corporativ direct autorității locale.</a:t>
            </a:r>
          </a:p>
          <a:p>
            <a:pPr lvl="0"/>
            <a:endParaRPr lang="ro-RO" sz="4800" dirty="0"/>
          </a:p>
        </p:txBody>
      </p:sp>
      <p:sp>
        <p:nvSpPr>
          <p:cNvPr id="6" name="TextBox 5">
            <a:extLst>
              <a:ext uri="{FF2B5EF4-FFF2-40B4-BE49-F238E27FC236}">
                <a16:creationId xmlns:a16="http://schemas.microsoft.com/office/drawing/2014/main" id="{289D962E-3322-C5DB-9CBC-117ADA74DCB0}"/>
              </a:ext>
            </a:extLst>
          </p:cNvPr>
          <p:cNvSpPr txBox="1"/>
          <p:nvPr/>
        </p:nvSpPr>
        <p:spPr>
          <a:xfrm>
            <a:off x="1565329" y="893161"/>
            <a:ext cx="19849451" cy="115371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10000"/>
              </a:lnSpc>
              <a:spcAft>
                <a:spcPts val="800"/>
              </a:spcAft>
              <a:buNone/>
            </a:pPr>
            <a:r>
              <a:rPr lang="ro-RO" sz="6600" b="1" u="sng" kern="100" dirty="0">
                <a:solidFill>
                  <a:schemeClr val="tx1"/>
                </a:solidFill>
                <a:ea typeface="Aptos" panose="020B0004020202020204" pitchFamily="34" charset="0"/>
                <a:cs typeface="Times New Roman" panose="02020603050405020304" pitchFamily="18" charset="0"/>
              </a:rPr>
              <a:t>ABSURDUL CALENDARULUI</a:t>
            </a:r>
            <a:endParaRPr lang="en-US" sz="8000" b="1" u="sng" kern="100" dirty="0">
              <a:solidFill>
                <a:srgbClr val="C00000"/>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74198976"/>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180DD-B3A2-3FF0-8841-C4EAA8835E2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72B211-460D-A963-49B0-377CF11DFC6D}"/>
              </a:ext>
            </a:extLst>
          </p:cNvPr>
          <p:cNvSpPr txBox="1"/>
          <p:nvPr/>
        </p:nvSpPr>
        <p:spPr>
          <a:xfrm>
            <a:off x="836905" y="3571811"/>
            <a:ext cx="23252626" cy="8624477"/>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ro-RO" sz="4800" b="1" dirty="0"/>
              <a:t>Iunie 2026: Mandatarea Primarului General</a:t>
            </a:r>
          </a:p>
          <a:p>
            <a:endParaRPr lang="ro-RO" sz="4800" dirty="0"/>
          </a:p>
          <a:p>
            <a:pPr lvl="0"/>
            <a:r>
              <a:rPr lang="ro-RO" sz="4800" dirty="0"/>
              <a:t>4-5 iunie 2026: CGMB mandatează Primarul General să negocieze direct cu Ministerul Energiei detaliile financiare și să semneze actele de preluare a acțiunilor ELCEN.</a:t>
            </a:r>
          </a:p>
          <a:p>
            <a:pPr lvl="0"/>
            <a:endParaRPr lang="ro-RO" sz="4800" dirty="0"/>
          </a:p>
          <a:p>
            <a:pPr lvl="0"/>
            <a:r>
              <a:rPr lang="ro-RO" sz="4800" dirty="0"/>
              <a:t>Municipiul București continuă corespondența cu Ministerul, confirmându-și disponibilitatea de a parcurge etapele memorandumului.</a:t>
            </a:r>
          </a:p>
          <a:p>
            <a:pPr lvl="0"/>
            <a:endParaRPr lang="ro-RO" sz="4800" dirty="0"/>
          </a:p>
        </p:txBody>
      </p:sp>
      <p:sp>
        <p:nvSpPr>
          <p:cNvPr id="6" name="TextBox 5">
            <a:extLst>
              <a:ext uri="{FF2B5EF4-FFF2-40B4-BE49-F238E27FC236}">
                <a16:creationId xmlns:a16="http://schemas.microsoft.com/office/drawing/2014/main" id="{83BD864F-9AC4-A075-7BE2-A7D5F79C0998}"/>
              </a:ext>
            </a:extLst>
          </p:cNvPr>
          <p:cNvSpPr txBox="1"/>
          <p:nvPr/>
        </p:nvSpPr>
        <p:spPr>
          <a:xfrm>
            <a:off x="1565329" y="893161"/>
            <a:ext cx="19849451" cy="115371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10000"/>
              </a:lnSpc>
              <a:spcAft>
                <a:spcPts val="800"/>
              </a:spcAft>
              <a:buNone/>
            </a:pPr>
            <a:r>
              <a:rPr lang="ro-RO" sz="6600" b="1" u="sng" kern="100" dirty="0">
                <a:solidFill>
                  <a:schemeClr val="tx1"/>
                </a:solidFill>
                <a:ea typeface="Aptos" panose="020B0004020202020204" pitchFamily="34" charset="0"/>
                <a:cs typeface="Times New Roman" panose="02020603050405020304" pitchFamily="18" charset="0"/>
              </a:rPr>
              <a:t>ABSURDUL CALENDARULUI</a:t>
            </a:r>
            <a:endParaRPr lang="en-US" sz="8000" b="1" u="sng" kern="100" dirty="0">
              <a:solidFill>
                <a:srgbClr val="C00000"/>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50064919"/>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D624B-8740-9E5E-B2B3-332BDC80DA2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0596BBB-D9AF-C438-388F-6C82F21C6018}"/>
              </a:ext>
            </a:extLst>
          </p:cNvPr>
          <p:cNvSpPr txBox="1"/>
          <p:nvPr/>
        </p:nvSpPr>
        <p:spPr>
          <a:xfrm>
            <a:off x="309966" y="2681457"/>
            <a:ext cx="23764067" cy="9539856"/>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r>
              <a:rPr lang="ro-RO" sz="4000" b="1" dirty="0"/>
              <a:t>Am schimbat sigla RADET, dar am păstrat mecanismul care a falimentat-o. Nu am rezolvat boala RADET. Am schimbat numele pacientului.</a:t>
            </a:r>
            <a:endParaRPr lang="en-US" sz="4000" b="1" dirty="0"/>
          </a:p>
          <a:p>
            <a:pPr lvl="0"/>
            <a:endParaRPr lang="ro-RO" sz="4000" dirty="0"/>
          </a:p>
          <a:p>
            <a:pPr lvl="0"/>
            <a:r>
              <a:rPr lang="ro-RO" sz="4000" b="1" dirty="0"/>
              <a:t>Termoenergetica a pornit fără datorii și a ajuns la 1,75 miliarde de lei în mai puțin de 7 ani.</a:t>
            </a:r>
            <a:endParaRPr lang="en-US" sz="4000" b="1" dirty="0"/>
          </a:p>
          <a:p>
            <a:pPr lvl="0"/>
            <a:endParaRPr lang="ro-RO" sz="4000" dirty="0"/>
          </a:p>
          <a:p>
            <a:pPr lvl="0"/>
            <a:r>
              <a:rPr lang="ro-RO" sz="4000" b="1" dirty="0"/>
              <a:t>Datoria Termoenergetica este de 38 de ori mai mare astăzi față de sfârșitul anului 2020.</a:t>
            </a:r>
            <a:endParaRPr lang="en-US" sz="4000" b="1" dirty="0"/>
          </a:p>
          <a:p>
            <a:pPr lvl="0"/>
            <a:endParaRPr lang="ro-RO" sz="4000" dirty="0"/>
          </a:p>
          <a:p>
            <a:pPr lvl="0"/>
            <a:r>
              <a:rPr lang="ro-RO" sz="4000" b="1" dirty="0"/>
              <a:t>Într-un singur an pierdem căldura consumată de sistemul centralizat al Iașului în 10 ani. </a:t>
            </a:r>
            <a:endParaRPr lang="en-US" sz="4000" b="1" dirty="0"/>
          </a:p>
          <a:p>
            <a:pPr lvl="0"/>
            <a:endParaRPr lang="ro-RO" sz="4000" b="1" dirty="0"/>
          </a:p>
          <a:p>
            <a:pPr lvl="0"/>
            <a:r>
              <a:rPr lang="ro-RO" sz="4000" b="1" dirty="0"/>
              <a:t>Pierderile din rețea sunt echivalente cu consumul de apă potabilă al întregului oraș pentru o lună și jumătate. </a:t>
            </a:r>
            <a:endParaRPr lang="ro-RO" sz="4000" dirty="0"/>
          </a:p>
        </p:txBody>
      </p:sp>
      <p:sp>
        <p:nvSpPr>
          <p:cNvPr id="6" name="TextBox 5">
            <a:extLst>
              <a:ext uri="{FF2B5EF4-FFF2-40B4-BE49-F238E27FC236}">
                <a16:creationId xmlns:a16="http://schemas.microsoft.com/office/drawing/2014/main" id="{4AFC042F-B3E7-CF4B-CE89-653C855B0DED}"/>
              </a:ext>
            </a:extLst>
          </p:cNvPr>
          <p:cNvSpPr txBox="1"/>
          <p:nvPr/>
        </p:nvSpPr>
        <p:spPr>
          <a:xfrm>
            <a:off x="4122548" y="542440"/>
            <a:ext cx="16966769" cy="115371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10000"/>
              </a:lnSpc>
              <a:spcAft>
                <a:spcPts val="800"/>
              </a:spcAft>
              <a:buNone/>
            </a:pPr>
            <a:r>
              <a:rPr lang="ro-RO" sz="6600" b="1" u="sng" kern="100" dirty="0">
                <a:solidFill>
                  <a:schemeClr val="tx1"/>
                </a:solidFill>
                <a:ea typeface="Aptos" panose="020B0004020202020204" pitchFamily="34" charset="0"/>
                <a:cs typeface="Times New Roman" panose="02020603050405020304" pitchFamily="18" charset="0"/>
              </a:rPr>
              <a:t>CONCLUZII</a:t>
            </a:r>
            <a:endParaRPr lang="en-US" sz="8000" b="1" u="sng" kern="100" dirty="0">
              <a:solidFill>
                <a:schemeClr val="tx1"/>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62992085"/>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C80C0-7135-894B-DBD3-B0EBCE5A043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B3D01FC-2E6C-86EA-B227-6DAFAF3D8906}"/>
              </a:ext>
            </a:extLst>
          </p:cNvPr>
          <p:cNvSpPr txBox="1"/>
          <p:nvPr/>
        </p:nvSpPr>
        <p:spPr>
          <a:xfrm>
            <a:off x="309966" y="2681457"/>
            <a:ext cx="23764067" cy="9539856"/>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r>
              <a:rPr lang="ro-RO" sz="4000" b="1" dirty="0"/>
              <a:t>Două companii, doi acționari publici, o singură conductă și nicio răspundere unitară. </a:t>
            </a:r>
            <a:endParaRPr lang="en-US" sz="4000" b="1" dirty="0"/>
          </a:p>
          <a:p>
            <a:pPr lvl="0"/>
            <a:endParaRPr lang="ro-RO" sz="4000" b="1" dirty="0"/>
          </a:p>
          <a:p>
            <a:pPr lvl="0"/>
            <a:r>
              <a:rPr lang="ro-RO" sz="4000" b="1" dirty="0"/>
              <a:t>Dacă Termoenergetica se prăbușește, ELCEN se va prăbuși.</a:t>
            </a:r>
            <a:endParaRPr lang="en-US" sz="4000" b="1" dirty="0"/>
          </a:p>
          <a:p>
            <a:pPr lvl="0"/>
            <a:endParaRPr lang="ro-RO" sz="4000" dirty="0"/>
          </a:p>
          <a:p>
            <a:pPr lvl="0"/>
            <a:r>
              <a:rPr lang="ro-RO" sz="4000" b="1" dirty="0"/>
              <a:t>Fiecare leu transformat în penalitate este un leu luat de la reabilitarea conductelor.</a:t>
            </a:r>
            <a:endParaRPr lang="en-US" sz="4000" b="1" dirty="0"/>
          </a:p>
          <a:p>
            <a:pPr lvl="0"/>
            <a:endParaRPr lang="ro-RO" sz="4000" dirty="0"/>
          </a:p>
          <a:p>
            <a:pPr lvl="0"/>
            <a:r>
              <a:rPr lang="ro-RO" sz="4000" b="1" dirty="0"/>
              <a:t>Prețul social pentru gigacalorie este o minciună pe care o plătesc tot bucureștenii prin compensație.</a:t>
            </a:r>
            <a:endParaRPr lang="en-US" sz="4000" b="1" dirty="0"/>
          </a:p>
          <a:p>
            <a:pPr lvl="0"/>
            <a:endParaRPr lang="ro-RO" sz="4000" dirty="0"/>
          </a:p>
          <a:p>
            <a:pPr lvl="0"/>
            <a:r>
              <a:rPr lang="ro-RO" sz="4000" b="1" dirty="0"/>
              <a:t>Bucureștiul nu mai are timp pentru încă un memorandum. Are nevoie de un SACET unitar, de rațiune și decizii responsabile.</a:t>
            </a:r>
            <a:endParaRPr lang="ro-RO" sz="4000" dirty="0"/>
          </a:p>
        </p:txBody>
      </p:sp>
      <p:sp>
        <p:nvSpPr>
          <p:cNvPr id="6" name="TextBox 5">
            <a:extLst>
              <a:ext uri="{FF2B5EF4-FFF2-40B4-BE49-F238E27FC236}">
                <a16:creationId xmlns:a16="http://schemas.microsoft.com/office/drawing/2014/main" id="{A3362A4A-33D7-7934-2DCD-615EA6222E69}"/>
              </a:ext>
            </a:extLst>
          </p:cNvPr>
          <p:cNvSpPr txBox="1"/>
          <p:nvPr/>
        </p:nvSpPr>
        <p:spPr>
          <a:xfrm>
            <a:off x="4122548" y="542440"/>
            <a:ext cx="16966769" cy="115371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10000"/>
              </a:lnSpc>
              <a:spcAft>
                <a:spcPts val="800"/>
              </a:spcAft>
              <a:buNone/>
            </a:pPr>
            <a:r>
              <a:rPr lang="ro-RO" sz="6600" b="1" u="sng" kern="100" dirty="0">
                <a:solidFill>
                  <a:schemeClr val="tx1"/>
                </a:solidFill>
                <a:ea typeface="Aptos" panose="020B0004020202020204" pitchFamily="34" charset="0"/>
                <a:cs typeface="Times New Roman" panose="02020603050405020304" pitchFamily="18" charset="0"/>
              </a:rPr>
              <a:t>CONCLUZII</a:t>
            </a:r>
            <a:endParaRPr lang="en-US" sz="8000" b="1" u="sng" kern="100" dirty="0">
              <a:solidFill>
                <a:schemeClr val="tx1"/>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02997480"/>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174D"/>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10000"/>
          </a:lnSpc>
          <a:spcBef>
            <a:spcPts val="2000"/>
          </a:spcBef>
          <a:spcAft>
            <a:spcPts val="0"/>
          </a:spcAft>
          <a:buClrTx/>
          <a:buSzTx/>
          <a:buFontTx/>
          <a:buNone/>
          <a:tabLst/>
          <a:defRPr kumimoji="0" sz="2400" b="0" i="0" u="none" strike="noStrike" cap="none" spc="0" normalizeH="0" baseline="0">
            <a:ln>
              <a:noFill/>
            </a:ln>
            <a:solidFill>
              <a:srgbClr val="00174D"/>
            </a:solidFill>
            <a:effectLst/>
            <a:uFillTx/>
            <a:latin typeface="Inter Medium"/>
            <a:ea typeface="Inter Medium"/>
            <a:cs typeface="Inter Medium"/>
            <a:sym typeface="Inter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10000"/>
          </a:lnSpc>
          <a:spcBef>
            <a:spcPts val="2000"/>
          </a:spcBef>
          <a:spcAft>
            <a:spcPts val="0"/>
          </a:spcAft>
          <a:buClrTx/>
          <a:buSzTx/>
          <a:buFontTx/>
          <a:buNone/>
          <a:tabLst/>
          <a:defRPr kumimoji="0" sz="2400" b="0" i="0" u="none" strike="noStrike" cap="none" spc="0" normalizeH="0" baseline="0">
            <a:ln>
              <a:noFill/>
            </a:ln>
            <a:solidFill>
              <a:srgbClr val="00174D"/>
            </a:solidFill>
            <a:effectLst/>
            <a:uFillTx/>
            <a:latin typeface="Inter Medium"/>
            <a:ea typeface="Inter Medium"/>
            <a:cs typeface="Inter Medium"/>
            <a:sym typeface="Inter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10000"/>
          </a:lnSpc>
          <a:spcBef>
            <a:spcPts val="2000"/>
          </a:spcBef>
          <a:spcAft>
            <a:spcPts val="0"/>
          </a:spcAft>
          <a:buClrTx/>
          <a:buSzTx/>
          <a:buFontTx/>
          <a:buNone/>
          <a:tabLst/>
          <a:defRPr kumimoji="0" sz="2400" b="0" i="0" u="none" strike="noStrike" cap="none" spc="0" normalizeH="0" baseline="0">
            <a:ln>
              <a:noFill/>
            </a:ln>
            <a:solidFill>
              <a:srgbClr val="00174D"/>
            </a:solidFill>
            <a:effectLst/>
            <a:uFillTx/>
            <a:latin typeface="Inter Medium"/>
            <a:ea typeface="Inter Medium"/>
            <a:cs typeface="Inter Medium"/>
            <a:sym typeface="Inter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10000"/>
          </a:lnSpc>
          <a:spcBef>
            <a:spcPts val="2000"/>
          </a:spcBef>
          <a:spcAft>
            <a:spcPts val="0"/>
          </a:spcAft>
          <a:buClrTx/>
          <a:buSzTx/>
          <a:buFontTx/>
          <a:buNone/>
          <a:tabLst/>
          <a:defRPr kumimoji="0" sz="2400" b="0" i="0" u="none" strike="noStrike" cap="none" spc="0" normalizeH="0" baseline="0">
            <a:ln>
              <a:noFill/>
            </a:ln>
            <a:solidFill>
              <a:srgbClr val="00174D"/>
            </a:solidFill>
            <a:effectLst/>
            <a:uFillTx/>
            <a:latin typeface="Inter Medium"/>
            <a:ea typeface="Inter Medium"/>
            <a:cs typeface="Inter Medium"/>
            <a:sym typeface="Inter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34541</TotalTime>
  <Words>2021</Words>
  <Application>Microsoft Office PowerPoint</Application>
  <PresentationFormat>Particularizare</PresentationFormat>
  <Paragraphs>247</Paragraphs>
  <Slides>28</Slides>
  <Notes>4</Notes>
  <HiddenSlides>0</HiddenSlides>
  <MMClips>0</MMClips>
  <ScaleCrop>false</ScaleCrop>
  <HeadingPairs>
    <vt:vector size="6" baseType="variant">
      <vt:variant>
        <vt:lpstr>Fonturi utilizate</vt:lpstr>
      </vt:variant>
      <vt:variant>
        <vt:i4>8</vt:i4>
      </vt:variant>
      <vt:variant>
        <vt:lpstr>Temă</vt:lpstr>
      </vt:variant>
      <vt:variant>
        <vt:i4>1</vt:i4>
      </vt:variant>
      <vt:variant>
        <vt:lpstr>Titluri diapozitive</vt:lpstr>
      </vt:variant>
      <vt:variant>
        <vt:i4>28</vt:i4>
      </vt:variant>
    </vt:vector>
  </HeadingPairs>
  <TitlesOfParts>
    <vt:vector size="37" baseType="lpstr">
      <vt:lpstr>Aptos</vt:lpstr>
      <vt:lpstr>Arial</vt:lpstr>
      <vt:lpstr>Calibri</vt:lpstr>
      <vt:lpstr>Inter</vt:lpstr>
      <vt:lpstr>Inter Bold</vt:lpstr>
      <vt:lpstr>Inter Medium</vt:lpstr>
      <vt:lpstr>Symbol</vt:lpstr>
      <vt:lpstr>Times New Roman</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Coperte prezentare</dc:title>
  <dc:creator>Aciobotariței Radu</dc:creator>
  <cp:lastModifiedBy>Monica Bica</cp:lastModifiedBy>
  <cp:revision>184</cp:revision>
  <dcterms:modified xsi:type="dcterms:W3CDTF">2026-08-26T10:00:53Z</dcterms:modified>
</cp:coreProperties>
</file>